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8" r:id="rId1"/>
  </p:sldMasterIdLst>
  <p:notesMasterIdLst>
    <p:notesMasterId r:id="rId14"/>
  </p:notesMasterIdLst>
  <p:handoutMasterIdLst>
    <p:handoutMasterId r:id="rId15"/>
  </p:handoutMasterIdLst>
  <p:sldIdLst>
    <p:sldId id="1240" r:id="rId2"/>
    <p:sldId id="1241" r:id="rId3"/>
    <p:sldId id="1242" r:id="rId4"/>
    <p:sldId id="1243" r:id="rId5"/>
    <p:sldId id="1563" r:id="rId6"/>
    <p:sldId id="1349" r:id="rId7"/>
    <p:sldId id="1567" r:id="rId8"/>
    <p:sldId id="1566" r:id="rId9"/>
    <p:sldId id="1350" r:id="rId10"/>
    <p:sldId id="1352" r:id="rId11"/>
    <p:sldId id="1353" r:id="rId12"/>
    <p:sldId id="1564" r:id="rId13"/>
  </p:sldIdLst>
  <p:sldSz cx="12192000" cy="6858000"/>
  <p:notesSz cx="9926638" cy="679767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37" orient="horz" pos="2160" userDrawn="1">
          <p15:clr>
            <a:srgbClr val="A4A3A4"/>
          </p15:clr>
        </p15:guide>
        <p15:guide id="38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0F7D23-F238-664D-C620-195AE995299F}" name="Kate Avery" initials="KA" userId="S::Kate.avery@elmgroupltd.com::f119444a-d0e0-437f-93b6-5f2e7c6853cd" providerId="AD"/>
  <p188:author id="{BE259A96-83CB-A408-AE54-B52EF212965E}" name="Joe Sayle" initials="JS" userId="Joe Sayle" providerId="None"/>
  <p188:author id="{CFDE22BA-67EC-DB99-0500-09D62C78F7FC}" name="Kate Avery" initials="KA" userId="Kate Avery" providerId="None"/>
  <p188:author id="{2C6881F9-48E8-FFB9-2D5F-1A973C795183}" name="Martin Lennon" initials="ML" userId="Martin Lennon" providerId="None"/>
  <p188:author id="{E9CA7FFC-7680-8CC2-FC7B-2E10549AE481}" name="Alex Hutchings" initials="AH" userId="S-1-5-21-1761596898-488640096-3501999246-125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Scarpino" initials="TS" lastIdx="1" clrIdx="0"/>
  <p:cmAuthor id="2" name="Alanna McCloy" initials="AM" lastIdx="5" clrIdx="1"/>
  <p:cmAuthor id="3" name="Angus Lennon" initials="AL" lastIdx="9" clrIdx="2"/>
  <p:cmAuthor id="4" name="Martin Lennon" initials="ML" lastIdx="6" clrIdx="3"/>
  <p:cmAuthor id="5" name="Kate Avery" initials="KA" lastIdx="1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3F96"/>
    <a:srgbClr val="E50043"/>
    <a:srgbClr val="7E3D9B"/>
    <a:srgbClr val="F05B00"/>
    <a:srgbClr val="DA2686"/>
    <a:srgbClr val="ECE8EF"/>
    <a:srgbClr val="D8CEDE"/>
    <a:srgbClr val="7E3C9B"/>
    <a:srgbClr val="E40046"/>
    <a:srgbClr val="D1A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79" autoAdjust="0"/>
    <p:restoredTop sz="99826" autoAdjust="0"/>
  </p:normalViewPr>
  <p:slideViewPr>
    <p:cSldViewPr snapToGrid="0" snapToObjects="1" showGuides="1">
      <p:cViewPr varScale="1">
        <p:scale>
          <a:sx n="110" d="100"/>
          <a:sy n="110" d="100"/>
        </p:scale>
        <p:origin x="96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44"/>
    </p:cViewPr>
  </p:sorterViewPr>
  <p:notesViewPr>
    <p:cSldViewPr snapToGrid="0" snapToObjects="1" showGuides="1">
      <p:cViewPr varScale="1">
        <p:scale>
          <a:sx n="123" d="100"/>
          <a:sy n="123" d="100"/>
        </p:scale>
        <p:origin x="5424" y="19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dirty="0"/>
              <a:t>How would you rate the quality of the programme this event?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Programme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13-4926-A5D7-F9452A2A85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13-4926-A5D7-F9452A2A85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13-4926-A5D7-F9452A2A85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Excellent</c:v>
                </c:pt>
                <c:pt idx="1">
                  <c:v>Good</c:v>
                </c:pt>
                <c:pt idx="2">
                  <c:v>Fairly Good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0.84399999999999997</c:v>
                </c:pt>
                <c:pt idx="1">
                  <c:v>0.125</c:v>
                </c:pt>
                <c:pt idx="2">
                  <c:v>3.1E-2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92-473B-A405-59064529F3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dirty="0"/>
              <a:t>How would you rate the quality of the organisation this event?</a:t>
            </a:r>
            <a:endParaRPr lang="en-US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Organisation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F0-427E-B7BF-E1461FDB5F6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1F0-427E-B7BF-E1461FDB5F6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F0-427E-B7BF-E1461FDB5F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Excellent</c:v>
                </c:pt>
                <c:pt idx="1">
                  <c:v>Good </c:v>
                </c:pt>
                <c:pt idx="2">
                  <c:v>Fairly Good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0.84399999999999997</c:v>
                </c:pt>
                <c:pt idx="1">
                  <c:v>0.125</c:v>
                </c:pt>
                <c:pt idx="2">
                  <c:v>3.1E-2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71-4D49-9CEE-35B75FB807F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dirty="0"/>
              <a:t>Did the event fulfil your educational goals and expected learning outcomes?*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How would you rate the quality of the organisation this event?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58-4705-B5FA-E82D880C9C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58-4705-B5FA-E82D880C9C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A58-4705-B5FA-E82D880C9C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Very Much</c:v>
                </c:pt>
                <c:pt idx="1">
                  <c:v>Somewhat </c:v>
                </c:pt>
                <c:pt idx="2">
                  <c:v>Not Much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0.84399999999999997</c:v>
                </c:pt>
                <c:pt idx="1">
                  <c:v>0.125</c:v>
                </c:pt>
                <c:pt idx="2">
                  <c:v>3.1E-2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E0-4435-B841-C09173F1D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GB" sz="1400" dirty="0"/>
              <a:t>Will the information you learnt affect your clinical practice?</a:t>
            </a:r>
            <a:r>
              <a:rPr lang="en-GB" altLang="en-US" sz="1400" baseline="30000" dirty="0"/>
              <a:t>†</a:t>
            </a:r>
            <a:endParaRPr lang="en-GB" sz="1400" baseline="30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rgbClr val="000000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Practice use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B2-42B6-ACA0-B23EAFC4EF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B2-42B6-ACA0-B23EAFC4EF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0B2-42B6-ACA0-B23EAFC4EF7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Very Much</c:v>
                </c:pt>
                <c:pt idx="1">
                  <c:v>Somewhat</c:v>
                </c:pt>
                <c:pt idx="2">
                  <c:v>Undecided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0.53300000000000003</c:v>
                </c:pt>
                <c:pt idx="1">
                  <c:v>0.4</c:v>
                </c:pt>
                <c:pt idx="2">
                  <c:v>6.7000000000000004E-2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D0-4DB3-A137-2C5ABD8C3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EED8A1-1DA2-4AEF-BD21-BF4716547F0F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538D2BD-2CAF-4278-B4DD-E6A82AC68A6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dirty="0">
              <a:latin typeface="Calibri" panose="020F0502020204030204" pitchFamily="34" charset="0"/>
              <a:cs typeface="Calibri" panose="020F0502020204030204" pitchFamily="34" charset="0"/>
            </a:rPr>
            <a:t>Describe different types of sleep-disordered breathing that may affect people with achondroplasia (both in childhood and adulthood)</a:t>
          </a:r>
          <a:endParaRPr lang="en-US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79DB2B0-C91F-4764-8D46-03D39B05CA5C}" type="parTrans" cxnId="{04128158-BDCE-460B-8732-DEE509219DAD}">
      <dgm:prSet/>
      <dgm:spPr/>
      <dgm:t>
        <a:bodyPr/>
        <a:lstStyle/>
        <a:p>
          <a:endParaRPr lang="en-US"/>
        </a:p>
      </dgm:t>
    </dgm:pt>
    <dgm:pt modelId="{615F4848-5B99-4CCF-865B-073DDDC1F8CA}" type="sibTrans" cxnId="{04128158-BDCE-460B-8732-DEE509219DAD}">
      <dgm:prSet/>
      <dgm:spPr/>
      <dgm:t>
        <a:bodyPr/>
        <a:lstStyle/>
        <a:p>
          <a:endParaRPr lang="en-US"/>
        </a:p>
      </dgm:t>
    </dgm:pt>
    <dgm:pt modelId="{EF0AD7AF-7519-4CC1-90BA-6F110479612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dirty="0">
              <a:latin typeface="Calibri" panose="020F0502020204030204" pitchFamily="34" charset="0"/>
              <a:cs typeface="Calibri" panose="020F0502020204030204" pitchFamily="34" charset="0"/>
            </a:rPr>
            <a:t>Identify the different studies for assessing sleep-disordered breathing, and why/when some techniques are preferable to others </a:t>
          </a:r>
          <a:endParaRPr lang="en-US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CBB78C0-901E-4FEF-90C0-FCA41FB20FE7}" type="parTrans" cxnId="{14E9D433-5FF2-4FAF-BA02-1C03B4F79445}">
      <dgm:prSet/>
      <dgm:spPr/>
      <dgm:t>
        <a:bodyPr/>
        <a:lstStyle/>
        <a:p>
          <a:endParaRPr lang="en-US"/>
        </a:p>
      </dgm:t>
    </dgm:pt>
    <dgm:pt modelId="{08424FE3-B620-4A66-9168-961FF00669CD}" type="sibTrans" cxnId="{14E9D433-5FF2-4FAF-BA02-1C03B4F79445}">
      <dgm:prSet/>
      <dgm:spPr/>
      <dgm:t>
        <a:bodyPr/>
        <a:lstStyle/>
        <a:p>
          <a:endParaRPr lang="en-US"/>
        </a:p>
      </dgm:t>
    </dgm:pt>
    <dgm:pt modelId="{C13E6AB2-A7E1-45A3-8A73-746FDDCED98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dirty="0">
              <a:latin typeface="Calibri" panose="020F0502020204030204" pitchFamily="34" charset="0"/>
              <a:cs typeface="Calibri" panose="020F0502020204030204" pitchFamily="34" charset="0"/>
            </a:rPr>
            <a:t>Discuss the pros and cons of proactive screening for sleep-disordered breathing vs reactive management based on clinical indications</a:t>
          </a:r>
          <a:endParaRPr lang="en-US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53DC817-9593-4FB7-970D-4F5BEC8C45C1}" type="parTrans" cxnId="{E97BB107-39B7-4BA6-864D-A8FE4784B76C}">
      <dgm:prSet/>
      <dgm:spPr/>
      <dgm:t>
        <a:bodyPr/>
        <a:lstStyle/>
        <a:p>
          <a:endParaRPr lang="en-US"/>
        </a:p>
      </dgm:t>
    </dgm:pt>
    <dgm:pt modelId="{F7D19EFD-30B5-4802-B7DE-302220F94FD3}" type="sibTrans" cxnId="{E97BB107-39B7-4BA6-864D-A8FE4784B76C}">
      <dgm:prSet/>
      <dgm:spPr/>
      <dgm:t>
        <a:bodyPr/>
        <a:lstStyle/>
        <a:p>
          <a:endParaRPr lang="en-US"/>
        </a:p>
      </dgm:t>
    </dgm:pt>
    <dgm:pt modelId="{F3D3A42B-A86A-439F-AE21-6A7E275185D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000" dirty="0">
              <a:latin typeface="Calibri" panose="020F0502020204030204" pitchFamily="34" charset="0"/>
              <a:cs typeface="Calibri" panose="020F0502020204030204" pitchFamily="34" charset="0"/>
            </a:rPr>
            <a:t>Evaluate therapeutic options for sleep-disordered breathing, and discuss suitable management pathways in this patient population</a:t>
          </a:r>
          <a:endParaRPr lang="en-US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397D11D-BB3E-4D63-9C84-2A26A696D6C8}" type="parTrans" cxnId="{5041C97D-62A4-439D-A08C-1B4DEC6B4675}">
      <dgm:prSet/>
      <dgm:spPr/>
      <dgm:t>
        <a:bodyPr/>
        <a:lstStyle/>
        <a:p>
          <a:endParaRPr lang="en-US"/>
        </a:p>
      </dgm:t>
    </dgm:pt>
    <dgm:pt modelId="{45648D19-229E-4B57-BE6D-2FE60608F6F0}" type="sibTrans" cxnId="{5041C97D-62A4-439D-A08C-1B4DEC6B4675}">
      <dgm:prSet/>
      <dgm:spPr/>
      <dgm:t>
        <a:bodyPr/>
        <a:lstStyle/>
        <a:p>
          <a:endParaRPr lang="en-US"/>
        </a:p>
      </dgm:t>
    </dgm:pt>
    <dgm:pt modelId="{94E7E439-73D0-2B4E-9C7D-9C0E96E47BA5}">
      <dgm:prSet custT="1"/>
      <dgm:spPr/>
      <dgm:t>
        <a:bodyPr anchor="ctr"/>
        <a:lstStyle/>
        <a:p>
          <a:pPr>
            <a:lnSpc>
              <a:spcPct val="100000"/>
            </a:lnSpc>
          </a:pPr>
          <a:r>
            <a:rPr lang="en-GB" sz="2000" dirty="0">
              <a:latin typeface="Calibri" panose="020F0502020204030204" pitchFamily="34" charset="0"/>
              <a:cs typeface="Calibri" panose="020F0502020204030204" pitchFamily="34" charset="0"/>
            </a:rPr>
            <a:t>Develop guiding principles of care for sleep-disordered breathing in achondroplasia</a:t>
          </a:r>
        </a:p>
      </dgm:t>
    </dgm:pt>
    <dgm:pt modelId="{DD7487CE-2CDA-234B-8F7D-E998AFC31E7A}" type="parTrans" cxnId="{9EC91FBF-B34E-D442-B826-B71EC28B850E}">
      <dgm:prSet/>
      <dgm:spPr/>
      <dgm:t>
        <a:bodyPr/>
        <a:lstStyle/>
        <a:p>
          <a:endParaRPr lang="en-GB"/>
        </a:p>
      </dgm:t>
    </dgm:pt>
    <dgm:pt modelId="{40DA094A-BE5C-FE46-847C-830F8F131719}" type="sibTrans" cxnId="{9EC91FBF-B34E-D442-B826-B71EC28B850E}">
      <dgm:prSet/>
      <dgm:spPr/>
      <dgm:t>
        <a:bodyPr/>
        <a:lstStyle/>
        <a:p>
          <a:endParaRPr lang="en-GB"/>
        </a:p>
      </dgm:t>
    </dgm:pt>
    <dgm:pt modelId="{0999788E-1356-41C4-8FCA-10755886110A}" type="pres">
      <dgm:prSet presAssocID="{84EED8A1-1DA2-4AEF-BD21-BF4716547F0F}" presName="root" presStyleCnt="0">
        <dgm:presLayoutVars>
          <dgm:dir/>
          <dgm:resizeHandles val="exact"/>
        </dgm:presLayoutVars>
      </dgm:prSet>
      <dgm:spPr/>
    </dgm:pt>
    <dgm:pt modelId="{55CBF423-C672-462C-958A-7F0038904ADF}" type="pres">
      <dgm:prSet presAssocID="{E538D2BD-2CAF-4278-B4DD-E6A82AC68A65}" presName="compNode" presStyleCnt="0"/>
      <dgm:spPr/>
    </dgm:pt>
    <dgm:pt modelId="{BEA7C657-0ECC-4BC7-A8C0-264B078E9C3E}" type="pres">
      <dgm:prSet presAssocID="{E538D2BD-2CAF-4278-B4DD-E6A82AC68A65}" presName="bgRect" presStyleLbl="bgShp" presStyleIdx="0" presStyleCnt="5"/>
      <dgm:spPr>
        <a:solidFill>
          <a:schemeClr val="accent3">
            <a:lumMod val="20000"/>
            <a:lumOff val="80000"/>
          </a:schemeClr>
        </a:solidFill>
      </dgm:spPr>
    </dgm:pt>
    <dgm:pt modelId="{CE5879B9-A1CC-49F3-AA25-D57E9AAA01B4}" type="pres">
      <dgm:prSet presAssocID="{E538D2BD-2CAF-4278-B4DD-E6A82AC68A6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</dgm:pt>
    <dgm:pt modelId="{886B5152-D97F-4202-AAD8-26892C122F71}" type="pres">
      <dgm:prSet presAssocID="{E538D2BD-2CAF-4278-B4DD-E6A82AC68A65}" presName="spaceRect" presStyleCnt="0"/>
      <dgm:spPr/>
    </dgm:pt>
    <dgm:pt modelId="{2D02603C-7479-48E9-95B8-63659310B53A}" type="pres">
      <dgm:prSet presAssocID="{E538D2BD-2CAF-4278-B4DD-E6A82AC68A65}" presName="parTx" presStyleLbl="revTx" presStyleIdx="0" presStyleCnt="5">
        <dgm:presLayoutVars>
          <dgm:chMax val="0"/>
          <dgm:chPref val="0"/>
        </dgm:presLayoutVars>
      </dgm:prSet>
      <dgm:spPr/>
    </dgm:pt>
    <dgm:pt modelId="{AB05414D-279D-4018-A6D8-4B9D3A578C3C}" type="pres">
      <dgm:prSet presAssocID="{615F4848-5B99-4CCF-865B-073DDDC1F8CA}" presName="sibTrans" presStyleCnt="0"/>
      <dgm:spPr/>
    </dgm:pt>
    <dgm:pt modelId="{6B0FBB83-7D32-44A4-A3DB-4A86A5F83ACA}" type="pres">
      <dgm:prSet presAssocID="{EF0AD7AF-7519-4CC1-90BA-6F1104796125}" presName="compNode" presStyleCnt="0"/>
      <dgm:spPr/>
    </dgm:pt>
    <dgm:pt modelId="{EBEDDD7A-26C4-4CE6-976B-223F0BA96D82}" type="pres">
      <dgm:prSet presAssocID="{EF0AD7AF-7519-4CC1-90BA-6F1104796125}" presName="bgRect" presStyleLbl="bgShp" presStyleIdx="1" presStyleCnt="5"/>
      <dgm:spPr>
        <a:solidFill>
          <a:schemeClr val="accent3">
            <a:lumMod val="20000"/>
            <a:lumOff val="80000"/>
          </a:schemeClr>
        </a:solidFill>
      </dgm:spPr>
    </dgm:pt>
    <dgm:pt modelId="{9CBAD8C1-1F62-40A5-89C5-37A282F251C7}" type="pres">
      <dgm:prSet presAssocID="{EF0AD7AF-7519-4CC1-90BA-6F110479612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</dgm:pt>
    <dgm:pt modelId="{45AD5642-EF2E-428B-850F-AC083148DBF7}" type="pres">
      <dgm:prSet presAssocID="{EF0AD7AF-7519-4CC1-90BA-6F1104796125}" presName="spaceRect" presStyleCnt="0"/>
      <dgm:spPr/>
    </dgm:pt>
    <dgm:pt modelId="{72E74FA6-D7BF-4CCB-9D34-AC767E839FC5}" type="pres">
      <dgm:prSet presAssocID="{EF0AD7AF-7519-4CC1-90BA-6F1104796125}" presName="parTx" presStyleLbl="revTx" presStyleIdx="1" presStyleCnt="5">
        <dgm:presLayoutVars>
          <dgm:chMax val="0"/>
          <dgm:chPref val="0"/>
        </dgm:presLayoutVars>
      </dgm:prSet>
      <dgm:spPr/>
    </dgm:pt>
    <dgm:pt modelId="{D4C40C53-B108-4AE1-8DC2-0B98A27C7BCA}" type="pres">
      <dgm:prSet presAssocID="{08424FE3-B620-4A66-9168-961FF00669CD}" presName="sibTrans" presStyleCnt="0"/>
      <dgm:spPr/>
    </dgm:pt>
    <dgm:pt modelId="{DB5BF73E-3A09-4479-97C4-6F42ADAAD0DA}" type="pres">
      <dgm:prSet presAssocID="{C13E6AB2-A7E1-45A3-8A73-746FDDCED980}" presName="compNode" presStyleCnt="0"/>
      <dgm:spPr/>
    </dgm:pt>
    <dgm:pt modelId="{AC4579B6-8ADC-43DF-92A7-65ECC0F4D697}" type="pres">
      <dgm:prSet presAssocID="{C13E6AB2-A7E1-45A3-8A73-746FDDCED980}" presName="bgRect" presStyleLbl="bgShp" presStyleIdx="2" presStyleCnt="5"/>
      <dgm:spPr>
        <a:solidFill>
          <a:schemeClr val="accent3">
            <a:lumMod val="20000"/>
            <a:lumOff val="80000"/>
          </a:schemeClr>
        </a:solidFill>
      </dgm:spPr>
    </dgm:pt>
    <dgm:pt modelId="{49A2BD49-1366-4FAD-B7E0-F3C6D77FE6E4}" type="pres">
      <dgm:prSet presAssocID="{C13E6AB2-A7E1-45A3-8A73-746FDDCED980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</dgm:pt>
    <dgm:pt modelId="{F65BC6C9-EE65-4C8D-94A4-983C759C8058}" type="pres">
      <dgm:prSet presAssocID="{C13E6AB2-A7E1-45A3-8A73-746FDDCED980}" presName="spaceRect" presStyleCnt="0"/>
      <dgm:spPr/>
    </dgm:pt>
    <dgm:pt modelId="{4CB1C056-73B5-4896-ADB1-473DCF6F5B26}" type="pres">
      <dgm:prSet presAssocID="{C13E6AB2-A7E1-45A3-8A73-746FDDCED980}" presName="parTx" presStyleLbl="revTx" presStyleIdx="2" presStyleCnt="5">
        <dgm:presLayoutVars>
          <dgm:chMax val="0"/>
          <dgm:chPref val="0"/>
        </dgm:presLayoutVars>
      </dgm:prSet>
      <dgm:spPr/>
    </dgm:pt>
    <dgm:pt modelId="{0B9B212A-A241-4DCD-8840-4A79AD90B34E}" type="pres">
      <dgm:prSet presAssocID="{F7D19EFD-30B5-4802-B7DE-302220F94FD3}" presName="sibTrans" presStyleCnt="0"/>
      <dgm:spPr/>
    </dgm:pt>
    <dgm:pt modelId="{39B6AEC1-58C6-4718-ABA3-1228DD81D48E}" type="pres">
      <dgm:prSet presAssocID="{F3D3A42B-A86A-439F-AE21-6A7E275185DB}" presName="compNode" presStyleCnt="0"/>
      <dgm:spPr/>
    </dgm:pt>
    <dgm:pt modelId="{2F04B10D-069C-4C01-B6E8-44C101C74652}" type="pres">
      <dgm:prSet presAssocID="{F3D3A42B-A86A-439F-AE21-6A7E275185DB}" presName="bgRect" presStyleLbl="bgShp" presStyleIdx="3" presStyleCnt="5"/>
      <dgm:spPr>
        <a:solidFill>
          <a:schemeClr val="accent3">
            <a:lumMod val="20000"/>
            <a:lumOff val="80000"/>
          </a:schemeClr>
        </a:solidFill>
      </dgm:spPr>
    </dgm:pt>
    <dgm:pt modelId="{D8133CAE-85DA-4EE2-AE8A-CCFA0D17CAAF}" type="pres">
      <dgm:prSet presAssocID="{F3D3A42B-A86A-439F-AE21-6A7E275185DB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</dgm:pt>
    <dgm:pt modelId="{7231FB77-287A-43BA-9278-C2ABBEA9F1F8}" type="pres">
      <dgm:prSet presAssocID="{F3D3A42B-A86A-439F-AE21-6A7E275185DB}" presName="spaceRect" presStyleCnt="0"/>
      <dgm:spPr/>
    </dgm:pt>
    <dgm:pt modelId="{D2104373-211F-4CAA-ADB1-F15F122B0A9F}" type="pres">
      <dgm:prSet presAssocID="{F3D3A42B-A86A-439F-AE21-6A7E275185DB}" presName="parTx" presStyleLbl="revTx" presStyleIdx="3" presStyleCnt="5">
        <dgm:presLayoutVars>
          <dgm:chMax val="0"/>
          <dgm:chPref val="0"/>
        </dgm:presLayoutVars>
      </dgm:prSet>
      <dgm:spPr/>
    </dgm:pt>
    <dgm:pt modelId="{0D95AD5D-61A2-6A44-B9B0-AF5AB3482953}" type="pres">
      <dgm:prSet presAssocID="{45648D19-229E-4B57-BE6D-2FE60608F6F0}" presName="sibTrans" presStyleCnt="0"/>
      <dgm:spPr/>
    </dgm:pt>
    <dgm:pt modelId="{DCF4FC05-84CA-2643-BA8F-C6904C1EC79B}" type="pres">
      <dgm:prSet presAssocID="{94E7E439-73D0-2B4E-9C7D-9C0E96E47BA5}" presName="compNode" presStyleCnt="0"/>
      <dgm:spPr/>
    </dgm:pt>
    <dgm:pt modelId="{855BC260-5823-4744-974D-351C1F4B902A}" type="pres">
      <dgm:prSet presAssocID="{94E7E439-73D0-2B4E-9C7D-9C0E96E47BA5}" presName="bgRect" presStyleLbl="bgShp" presStyleIdx="4" presStyleCnt="5" custLinFactNeighborX="-8" custLinFactNeighborY="-3940"/>
      <dgm:spPr>
        <a:solidFill>
          <a:schemeClr val="accent3">
            <a:lumMod val="20000"/>
            <a:lumOff val="80000"/>
          </a:schemeClr>
        </a:solidFill>
      </dgm:spPr>
    </dgm:pt>
    <dgm:pt modelId="{AC74AA2D-F9B1-044D-AE82-3CD7E4A0D9EE}" type="pres">
      <dgm:prSet presAssocID="{94E7E439-73D0-2B4E-9C7D-9C0E96E47BA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119314AD-7CB9-9E4C-BD95-E2E1D24679C4}" type="pres">
      <dgm:prSet presAssocID="{94E7E439-73D0-2B4E-9C7D-9C0E96E47BA5}" presName="spaceRect" presStyleCnt="0"/>
      <dgm:spPr/>
    </dgm:pt>
    <dgm:pt modelId="{1906FC55-1FCA-9E47-B689-D13E1B04B2BD}" type="pres">
      <dgm:prSet presAssocID="{94E7E439-73D0-2B4E-9C7D-9C0E96E47BA5}" presName="parTx" presStyleLbl="revTx" presStyleIdx="4" presStyleCnt="5" custLinFactNeighborY="-5248">
        <dgm:presLayoutVars>
          <dgm:chMax val="0"/>
          <dgm:chPref val="0"/>
        </dgm:presLayoutVars>
      </dgm:prSet>
      <dgm:spPr/>
    </dgm:pt>
  </dgm:ptLst>
  <dgm:cxnLst>
    <dgm:cxn modelId="{E97BB107-39B7-4BA6-864D-A8FE4784B76C}" srcId="{84EED8A1-1DA2-4AEF-BD21-BF4716547F0F}" destId="{C13E6AB2-A7E1-45A3-8A73-746FDDCED980}" srcOrd="2" destOrd="0" parTransId="{153DC817-9593-4FB7-970D-4F5BEC8C45C1}" sibTransId="{F7D19EFD-30B5-4802-B7DE-302220F94FD3}"/>
    <dgm:cxn modelId="{C5BBBA2F-6962-EF43-8E2A-9983608F4D21}" type="presOf" srcId="{94E7E439-73D0-2B4E-9C7D-9C0E96E47BA5}" destId="{1906FC55-1FCA-9E47-B689-D13E1B04B2BD}" srcOrd="0" destOrd="0" presId="urn:microsoft.com/office/officeart/2018/2/layout/IconVerticalSolidList"/>
    <dgm:cxn modelId="{14E9D433-5FF2-4FAF-BA02-1C03B4F79445}" srcId="{84EED8A1-1DA2-4AEF-BD21-BF4716547F0F}" destId="{EF0AD7AF-7519-4CC1-90BA-6F1104796125}" srcOrd="1" destOrd="0" parTransId="{4CBB78C0-901E-4FEF-90C0-FCA41FB20FE7}" sibTransId="{08424FE3-B620-4A66-9168-961FF00669CD}"/>
    <dgm:cxn modelId="{56D07D60-3DE9-4A0C-BAB2-80EC8F62E93E}" type="presOf" srcId="{EF0AD7AF-7519-4CC1-90BA-6F1104796125}" destId="{72E74FA6-D7BF-4CCB-9D34-AC767E839FC5}" srcOrd="0" destOrd="0" presId="urn:microsoft.com/office/officeart/2018/2/layout/IconVerticalSolidList"/>
    <dgm:cxn modelId="{04128158-BDCE-460B-8732-DEE509219DAD}" srcId="{84EED8A1-1DA2-4AEF-BD21-BF4716547F0F}" destId="{E538D2BD-2CAF-4278-B4DD-E6A82AC68A65}" srcOrd="0" destOrd="0" parTransId="{B79DB2B0-C91F-4764-8D46-03D39B05CA5C}" sibTransId="{615F4848-5B99-4CCF-865B-073DDDC1F8CA}"/>
    <dgm:cxn modelId="{C440F459-5066-4965-96A5-EC411010C2D6}" type="presOf" srcId="{84EED8A1-1DA2-4AEF-BD21-BF4716547F0F}" destId="{0999788E-1356-41C4-8FCA-10755886110A}" srcOrd="0" destOrd="0" presId="urn:microsoft.com/office/officeart/2018/2/layout/IconVerticalSolidList"/>
    <dgm:cxn modelId="{5041C97D-62A4-439D-A08C-1B4DEC6B4675}" srcId="{84EED8A1-1DA2-4AEF-BD21-BF4716547F0F}" destId="{F3D3A42B-A86A-439F-AE21-6A7E275185DB}" srcOrd="3" destOrd="0" parTransId="{5397D11D-BB3E-4D63-9C84-2A26A696D6C8}" sibTransId="{45648D19-229E-4B57-BE6D-2FE60608F6F0}"/>
    <dgm:cxn modelId="{2AADE883-EB44-43FF-A872-AC6C0BCC3DA6}" type="presOf" srcId="{C13E6AB2-A7E1-45A3-8A73-746FDDCED980}" destId="{4CB1C056-73B5-4896-ADB1-473DCF6F5B26}" srcOrd="0" destOrd="0" presId="urn:microsoft.com/office/officeart/2018/2/layout/IconVerticalSolidList"/>
    <dgm:cxn modelId="{7F7E2F90-694B-4755-AE08-4AE40722C0A8}" type="presOf" srcId="{F3D3A42B-A86A-439F-AE21-6A7E275185DB}" destId="{D2104373-211F-4CAA-ADB1-F15F122B0A9F}" srcOrd="0" destOrd="0" presId="urn:microsoft.com/office/officeart/2018/2/layout/IconVerticalSolidList"/>
    <dgm:cxn modelId="{72BDF2A7-8E74-40C8-B158-B0C6CD6AB598}" type="presOf" srcId="{E538D2BD-2CAF-4278-B4DD-E6A82AC68A65}" destId="{2D02603C-7479-48E9-95B8-63659310B53A}" srcOrd="0" destOrd="0" presId="urn:microsoft.com/office/officeart/2018/2/layout/IconVerticalSolidList"/>
    <dgm:cxn modelId="{9EC91FBF-B34E-D442-B826-B71EC28B850E}" srcId="{84EED8A1-1DA2-4AEF-BD21-BF4716547F0F}" destId="{94E7E439-73D0-2B4E-9C7D-9C0E96E47BA5}" srcOrd="4" destOrd="0" parTransId="{DD7487CE-2CDA-234B-8F7D-E998AFC31E7A}" sibTransId="{40DA094A-BE5C-FE46-847C-830F8F131719}"/>
    <dgm:cxn modelId="{AA3AE1AC-3188-4954-8B08-F5E69548148C}" type="presParOf" srcId="{0999788E-1356-41C4-8FCA-10755886110A}" destId="{55CBF423-C672-462C-958A-7F0038904ADF}" srcOrd="0" destOrd="0" presId="urn:microsoft.com/office/officeart/2018/2/layout/IconVerticalSolidList"/>
    <dgm:cxn modelId="{1D40DE7F-E5AF-4E21-A2F6-5D85FF1C37FF}" type="presParOf" srcId="{55CBF423-C672-462C-958A-7F0038904ADF}" destId="{BEA7C657-0ECC-4BC7-A8C0-264B078E9C3E}" srcOrd="0" destOrd="0" presId="urn:microsoft.com/office/officeart/2018/2/layout/IconVerticalSolidList"/>
    <dgm:cxn modelId="{2F6D484C-4CA5-446B-BBA6-99EBD7289D27}" type="presParOf" srcId="{55CBF423-C672-462C-958A-7F0038904ADF}" destId="{CE5879B9-A1CC-49F3-AA25-D57E9AAA01B4}" srcOrd="1" destOrd="0" presId="urn:microsoft.com/office/officeart/2018/2/layout/IconVerticalSolidList"/>
    <dgm:cxn modelId="{E11EB5AE-9341-4811-81D7-E449D71E2DF8}" type="presParOf" srcId="{55CBF423-C672-462C-958A-7F0038904ADF}" destId="{886B5152-D97F-4202-AAD8-26892C122F71}" srcOrd="2" destOrd="0" presId="urn:microsoft.com/office/officeart/2018/2/layout/IconVerticalSolidList"/>
    <dgm:cxn modelId="{3FCC113E-9E48-4858-B87D-2F901AF226EF}" type="presParOf" srcId="{55CBF423-C672-462C-958A-7F0038904ADF}" destId="{2D02603C-7479-48E9-95B8-63659310B53A}" srcOrd="3" destOrd="0" presId="urn:microsoft.com/office/officeart/2018/2/layout/IconVerticalSolidList"/>
    <dgm:cxn modelId="{C7F568D6-1AA4-479C-8E01-C7F30FB4AC8D}" type="presParOf" srcId="{0999788E-1356-41C4-8FCA-10755886110A}" destId="{AB05414D-279D-4018-A6D8-4B9D3A578C3C}" srcOrd="1" destOrd="0" presId="urn:microsoft.com/office/officeart/2018/2/layout/IconVerticalSolidList"/>
    <dgm:cxn modelId="{70BEAEDC-6DF6-43DC-8845-BFA4962653C5}" type="presParOf" srcId="{0999788E-1356-41C4-8FCA-10755886110A}" destId="{6B0FBB83-7D32-44A4-A3DB-4A86A5F83ACA}" srcOrd="2" destOrd="0" presId="urn:microsoft.com/office/officeart/2018/2/layout/IconVerticalSolidList"/>
    <dgm:cxn modelId="{9FDB9C41-C5B5-4B63-98A0-A10CFA1CCD76}" type="presParOf" srcId="{6B0FBB83-7D32-44A4-A3DB-4A86A5F83ACA}" destId="{EBEDDD7A-26C4-4CE6-976B-223F0BA96D82}" srcOrd="0" destOrd="0" presId="urn:microsoft.com/office/officeart/2018/2/layout/IconVerticalSolidList"/>
    <dgm:cxn modelId="{56EFA02C-13B8-4233-A541-51F87B0505BB}" type="presParOf" srcId="{6B0FBB83-7D32-44A4-A3DB-4A86A5F83ACA}" destId="{9CBAD8C1-1F62-40A5-89C5-37A282F251C7}" srcOrd="1" destOrd="0" presId="urn:microsoft.com/office/officeart/2018/2/layout/IconVerticalSolidList"/>
    <dgm:cxn modelId="{CA2A6247-F899-4F23-AA52-D8FE1F07E57F}" type="presParOf" srcId="{6B0FBB83-7D32-44A4-A3DB-4A86A5F83ACA}" destId="{45AD5642-EF2E-428B-850F-AC083148DBF7}" srcOrd="2" destOrd="0" presId="urn:microsoft.com/office/officeart/2018/2/layout/IconVerticalSolidList"/>
    <dgm:cxn modelId="{1E38CAA0-9DFB-4B63-9A09-6EFB2086CE3C}" type="presParOf" srcId="{6B0FBB83-7D32-44A4-A3DB-4A86A5F83ACA}" destId="{72E74FA6-D7BF-4CCB-9D34-AC767E839FC5}" srcOrd="3" destOrd="0" presId="urn:microsoft.com/office/officeart/2018/2/layout/IconVerticalSolidList"/>
    <dgm:cxn modelId="{3FEAD56E-818F-46FB-9F02-2657158B738F}" type="presParOf" srcId="{0999788E-1356-41C4-8FCA-10755886110A}" destId="{D4C40C53-B108-4AE1-8DC2-0B98A27C7BCA}" srcOrd="3" destOrd="0" presId="urn:microsoft.com/office/officeart/2018/2/layout/IconVerticalSolidList"/>
    <dgm:cxn modelId="{56217134-AB26-4746-97E1-341619DFCD4E}" type="presParOf" srcId="{0999788E-1356-41C4-8FCA-10755886110A}" destId="{DB5BF73E-3A09-4479-97C4-6F42ADAAD0DA}" srcOrd="4" destOrd="0" presId="urn:microsoft.com/office/officeart/2018/2/layout/IconVerticalSolidList"/>
    <dgm:cxn modelId="{06E140E7-C17A-49EC-99B3-07B9E6D721A5}" type="presParOf" srcId="{DB5BF73E-3A09-4479-97C4-6F42ADAAD0DA}" destId="{AC4579B6-8ADC-43DF-92A7-65ECC0F4D697}" srcOrd="0" destOrd="0" presId="urn:microsoft.com/office/officeart/2018/2/layout/IconVerticalSolidList"/>
    <dgm:cxn modelId="{FC40FC17-F797-4F16-9A2A-481559405D31}" type="presParOf" srcId="{DB5BF73E-3A09-4479-97C4-6F42ADAAD0DA}" destId="{49A2BD49-1366-4FAD-B7E0-F3C6D77FE6E4}" srcOrd="1" destOrd="0" presId="urn:microsoft.com/office/officeart/2018/2/layout/IconVerticalSolidList"/>
    <dgm:cxn modelId="{F5689D59-D38D-4C93-92EB-35CB3CCA83FA}" type="presParOf" srcId="{DB5BF73E-3A09-4479-97C4-6F42ADAAD0DA}" destId="{F65BC6C9-EE65-4C8D-94A4-983C759C8058}" srcOrd="2" destOrd="0" presId="urn:microsoft.com/office/officeart/2018/2/layout/IconVerticalSolidList"/>
    <dgm:cxn modelId="{B39D02BA-8AC0-4AA5-B8EC-EB96A3E6C1AA}" type="presParOf" srcId="{DB5BF73E-3A09-4479-97C4-6F42ADAAD0DA}" destId="{4CB1C056-73B5-4896-ADB1-473DCF6F5B26}" srcOrd="3" destOrd="0" presId="urn:microsoft.com/office/officeart/2018/2/layout/IconVerticalSolidList"/>
    <dgm:cxn modelId="{A7CAF989-98BB-4FC9-8736-3FA0652C2757}" type="presParOf" srcId="{0999788E-1356-41C4-8FCA-10755886110A}" destId="{0B9B212A-A241-4DCD-8840-4A79AD90B34E}" srcOrd="5" destOrd="0" presId="urn:microsoft.com/office/officeart/2018/2/layout/IconVerticalSolidList"/>
    <dgm:cxn modelId="{B7F2F9F1-9B10-491E-A600-9099869125FF}" type="presParOf" srcId="{0999788E-1356-41C4-8FCA-10755886110A}" destId="{39B6AEC1-58C6-4718-ABA3-1228DD81D48E}" srcOrd="6" destOrd="0" presId="urn:microsoft.com/office/officeart/2018/2/layout/IconVerticalSolidList"/>
    <dgm:cxn modelId="{726DDC88-8133-4D23-ADD9-9D7734D36A0E}" type="presParOf" srcId="{39B6AEC1-58C6-4718-ABA3-1228DD81D48E}" destId="{2F04B10D-069C-4C01-B6E8-44C101C74652}" srcOrd="0" destOrd="0" presId="urn:microsoft.com/office/officeart/2018/2/layout/IconVerticalSolidList"/>
    <dgm:cxn modelId="{5ECC37F4-3790-4BE8-AA5B-4EE38C159BB7}" type="presParOf" srcId="{39B6AEC1-58C6-4718-ABA3-1228DD81D48E}" destId="{D8133CAE-85DA-4EE2-AE8A-CCFA0D17CAAF}" srcOrd="1" destOrd="0" presId="urn:microsoft.com/office/officeart/2018/2/layout/IconVerticalSolidList"/>
    <dgm:cxn modelId="{4E90CF6B-D372-4258-8DE3-E3418946140E}" type="presParOf" srcId="{39B6AEC1-58C6-4718-ABA3-1228DD81D48E}" destId="{7231FB77-287A-43BA-9278-C2ABBEA9F1F8}" srcOrd="2" destOrd="0" presId="urn:microsoft.com/office/officeart/2018/2/layout/IconVerticalSolidList"/>
    <dgm:cxn modelId="{285449AA-228D-44AA-A537-FFA4EDA2F1A0}" type="presParOf" srcId="{39B6AEC1-58C6-4718-ABA3-1228DD81D48E}" destId="{D2104373-211F-4CAA-ADB1-F15F122B0A9F}" srcOrd="3" destOrd="0" presId="urn:microsoft.com/office/officeart/2018/2/layout/IconVerticalSolidList"/>
    <dgm:cxn modelId="{521E2999-302D-7F49-86C3-F064907CBAEF}" type="presParOf" srcId="{0999788E-1356-41C4-8FCA-10755886110A}" destId="{0D95AD5D-61A2-6A44-B9B0-AF5AB3482953}" srcOrd="7" destOrd="0" presId="urn:microsoft.com/office/officeart/2018/2/layout/IconVerticalSolidList"/>
    <dgm:cxn modelId="{9978A106-7F11-3743-B0A5-041829DB3FBC}" type="presParOf" srcId="{0999788E-1356-41C4-8FCA-10755886110A}" destId="{DCF4FC05-84CA-2643-BA8F-C6904C1EC79B}" srcOrd="8" destOrd="0" presId="urn:microsoft.com/office/officeart/2018/2/layout/IconVerticalSolidList"/>
    <dgm:cxn modelId="{D025E399-6052-6247-B3DB-2757D9AA2351}" type="presParOf" srcId="{DCF4FC05-84CA-2643-BA8F-C6904C1EC79B}" destId="{855BC260-5823-4744-974D-351C1F4B902A}" srcOrd="0" destOrd="0" presId="urn:microsoft.com/office/officeart/2018/2/layout/IconVerticalSolidList"/>
    <dgm:cxn modelId="{4A031C94-8CCF-E341-91A5-F3669EF8D068}" type="presParOf" srcId="{DCF4FC05-84CA-2643-BA8F-C6904C1EC79B}" destId="{AC74AA2D-F9B1-044D-AE82-3CD7E4A0D9EE}" srcOrd="1" destOrd="0" presId="urn:microsoft.com/office/officeart/2018/2/layout/IconVerticalSolidList"/>
    <dgm:cxn modelId="{7D0226CA-72BD-B34A-9936-8DEC1F719A3A}" type="presParOf" srcId="{DCF4FC05-84CA-2643-BA8F-C6904C1EC79B}" destId="{119314AD-7CB9-9E4C-BD95-E2E1D24679C4}" srcOrd="2" destOrd="0" presId="urn:microsoft.com/office/officeart/2018/2/layout/IconVerticalSolidList"/>
    <dgm:cxn modelId="{338CC31C-4C7F-5340-85B8-B1E8C5691F13}" type="presParOf" srcId="{DCF4FC05-84CA-2643-BA8F-C6904C1EC79B}" destId="{1906FC55-1FCA-9E47-B689-D13E1B04B2BD}" srcOrd="3" destOrd="0" presId="urn:microsoft.com/office/officeart/2018/2/layout/IconVerticalSoli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7C657-0ECC-4BC7-A8C0-264B078E9C3E}">
      <dsp:nvSpPr>
        <dsp:cNvPr id="0" name=""/>
        <dsp:cNvSpPr/>
      </dsp:nvSpPr>
      <dsp:spPr>
        <a:xfrm>
          <a:off x="0" y="5976"/>
          <a:ext cx="10799762" cy="75929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5879B9-A1CC-49F3-AA25-D57E9AAA01B4}">
      <dsp:nvSpPr>
        <dsp:cNvPr id="0" name=""/>
        <dsp:cNvSpPr/>
      </dsp:nvSpPr>
      <dsp:spPr>
        <a:xfrm>
          <a:off x="229687" y="176818"/>
          <a:ext cx="418022" cy="417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02603C-7479-48E9-95B8-63659310B53A}">
      <dsp:nvSpPr>
        <dsp:cNvPr id="0" name=""/>
        <dsp:cNvSpPr/>
      </dsp:nvSpPr>
      <dsp:spPr>
        <a:xfrm>
          <a:off x="877398" y="5976"/>
          <a:ext cx="9908851" cy="7830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70" tIns="82870" rIns="82870" bIns="8287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Calibri" panose="020F0502020204030204" pitchFamily="34" charset="0"/>
              <a:cs typeface="Calibri" panose="020F0502020204030204" pitchFamily="34" charset="0"/>
            </a:rPr>
            <a:t>Describe different types of sleep-disordered breathing that may affect people with achondroplasia (both in childhood and adulthood)</a:t>
          </a:r>
          <a:endParaRPr lang="en-US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77398" y="5976"/>
        <a:ext cx="9908851" cy="783026"/>
      </dsp:txXfrm>
    </dsp:sp>
    <dsp:sp modelId="{EBEDDD7A-26C4-4CE6-976B-223F0BA96D82}">
      <dsp:nvSpPr>
        <dsp:cNvPr id="0" name=""/>
        <dsp:cNvSpPr/>
      </dsp:nvSpPr>
      <dsp:spPr>
        <a:xfrm>
          <a:off x="0" y="984759"/>
          <a:ext cx="10799762" cy="75929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BAD8C1-1F62-40A5-89C5-37A282F251C7}">
      <dsp:nvSpPr>
        <dsp:cNvPr id="0" name=""/>
        <dsp:cNvSpPr/>
      </dsp:nvSpPr>
      <dsp:spPr>
        <a:xfrm>
          <a:off x="229687" y="1155601"/>
          <a:ext cx="418022" cy="417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E74FA6-D7BF-4CCB-9D34-AC767E839FC5}">
      <dsp:nvSpPr>
        <dsp:cNvPr id="0" name=""/>
        <dsp:cNvSpPr/>
      </dsp:nvSpPr>
      <dsp:spPr>
        <a:xfrm>
          <a:off x="877398" y="984759"/>
          <a:ext cx="9908851" cy="7830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70" tIns="82870" rIns="82870" bIns="8287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Calibri" panose="020F0502020204030204" pitchFamily="34" charset="0"/>
              <a:cs typeface="Calibri" panose="020F0502020204030204" pitchFamily="34" charset="0"/>
            </a:rPr>
            <a:t>Identify the different studies for assessing sleep-disordered breathing, and why/when some techniques are preferable to others </a:t>
          </a:r>
          <a:endParaRPr lang="en-US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77398" y="984759"/>
        <a:ext cx="9908851" cy="783026"/>
      </dsp:txXfrm>
    </dsp:sp>
    <dsp:sp modelId="{AC4579B6-8ADC-43DF-92A7-65ECC0F4D697}">
      <dsp:nvSpPr>
        <dsp:cNvPr id="0" name=""/>
        <dsp:cNvSpPr/>
      </dsp:nvSpPr>
      <dsp:spPr>
        <a:xfrm>
          <a:off x="0" y="1963542"/>
          <a:ext cx="10799762" cy="75929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A2BD49-1366-4FAD-B7E0-F3C6D77FE6E4}">
      <dsp:nvSpPr>
        <dsp:cNvPr id="0" name=""/>
        <dsp:cNvSpPr/>
      </dsp:nvSpPr>
      <dsp:spPr>
        <a:xfrm>
          <a:off x="229687" y="2134384"/>
          <a:ext cx="418022" cy="417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B1C056-73B5-4896-ADB1-473DCF6F5B26}">
      <dsp:nvSpPr>
        <dsp:cNvPr id="0" name=""/>
        <dsp:cNvSpPr/>
      </dsp:nvSpPr>
      <dsp:spPr>
        <a:xfrm>
          <a:off x="877398" y="1963542"/>
          <a:ext cx="9908851" cy="7830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70" tIns="82870" rIns="82870" bIns="8287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Calibri" panose="020F0502020204030204" pitchFamily="34" charset="0"/>
              <a:cs typeface="Calibri" panose="020F0502020204030204" pitchFamily="34" charset="0"/>
            </a:rPr>
            <a:t>Discuss the pros and cons of proactive screening for sleep-disordered breathing vs reactive management based on clinical indications</a:t>
          </a:r>
          <a:endParaRPr lang="en-US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77398" y="1963542"/>
        <a:ext cx="9908851" cy="783026"/>
      </dsp:txXfrm>
    </dsp:sp>
    <dsp:sp modelId="{2F04B10D-069C-4C01-B6E8-44C101C74652}">
      <dsp:nvSpPr>
        <dsp:cNvPr id="0" name=""/>
        <dsp:cNvSpPr/>
      </dsp:nvSpPr>
      <dsp:spPr>
        <a:xfrm>
          <a:off x="0" y="2942325"/>
          <a:ext cx="10799762" cy="75929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133CAE-85DA-4EE2-AE8A-CCFA0D17CAAF}">
      <dsp:nvSpPr>
        <dsp:cNvPr id="0" name=""/>
        <dsp:cNvSpPr/>
      </dsp:nvSpPr>
      <dsp:spPr>
        <a:xfrm>
          <a:off x="229687" y="3113168"/>
          <a:ext cx="418022" cy="41761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104373-211F-4CAA-ADB1-F15F122B0A9F}">
      <dsp:nvSpPr>
        <dsp:cNvPr id="0" name=""/>
        <dsp:cNvSpPr/>
      </dsp:nvSpPr>
      <dsp:spPr>
        <a:xfrm>
          <a:off x="877398" y="2942325"/>
          <a:ext cx="9908851" cy="7830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70" tIns="82870" rIns="82870" bIns="8287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Calibri" panose="020F0502020204030204" pitchFamily="34" charset="0"/>
              <a:cs typeface="Calibri" panose="020F0502020204030204" pitchFamily="34" charset="0"/>
            </a:rPr>
            <a:t>Evaluate therapeutic options for sleep-disordered breathing, and discuss suitable management pathways in this patient population</a:t>
          </a:r>
          <a:endParaRPr lang="en-US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77398" y="2942325"/>
        <a:ext cx="9908851" cy="783026"/>
      </dsp:txXfrm>
    </dsp:sp>
    <dsp:sp modelId="{855BC260-5823-4744-974D-351C1F4B902A}">
      <dsp:nvSpPr>
        <dsp:cNvPr id="0" name=""/>
        <dsp:cNvSpPr/>
      </dsp:nvSpPr>
      <dsp:spPr>
        <a:xfrm>
          <a:off x="0" y="3891192"/>
          <a:ext cx="10799762" cy="759298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74AA2D-F9B1-044D-AE82-3CD7E4A0D9EE}">
      <dsp:nvSpPr>
        <dsp:cNvPr id="0" name=""/>
        <dsp:cNvSpPr/>
      </dsp:nvSpPr>
      <dsp:spPr>
        <a:xfrm>
          <a:off x="229687" y="4091951"/>
          <a:ext cx="418022" cy="41761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06FC55-1FCA-9E47-B689-D13E1B04B2BD}">
      <dsp:nvSpPr>
        <dsp:cNvPr id="0" name=""/>
        <dsp:cNvSpPr/>
      </dsp:nvSpPr>
      <dsp:spPr>
        <a:xfrm>
          <a:off x="877398" y="3880016"/>
          <a:ext cx="9908851" cy="7830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70" tIns="82870" rIns="82870" bIns="8287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Calibri" panose="020F0502020204030204" pitchFamily="34" charset="0"/>
              <a:cs typeface="Calibri" panose="020F0502020204030204" pitchFamily="34" charset="0"/>
            </a:rPr>
            <a:t>Develop guiding principles of care for sleep-disordered breathing in achondroplasia</a:t>
          </a:r>
        </a:p>
      </dsp:txBody>
      <dsp:txXfrm>
        <a:off x="877398" y="3880016"/>
        <a:ext cx="9908851" cy="783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AC7649-6171-46E2-BB76-4B3789460D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75B059-A2B1-4847-8062-76AAEA8589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BAC6CC-0744-FF40-A5DF-AD5DF90F4E04}" type="datetimeFigureOut">
              <a:rPr lang="en-US"/>
              <a:pPr>
                <a:defRPr/>
              </a:pPr>
              <a:t>11/21/2023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3F3FC9-14FD-4BAA-9F0D-79AA39474A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A5F147-C929-4A68-B034-EB29C1894B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53E56A6-9A0C-FC4D-B084-8D7B2E2B992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6893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F1E1EB-B822-4252-B793-04E9EE2A39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D247A0-1FC1-42F6-9043-FB222331DC6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A00AB4-CFBD-EC43-94AF-BADDD3E1F406}" type="datetimeFigureOut">
              <a:rPr lang="en-US"/>
              <a:pPr>
                <a:defRPr/>
              </a:pPr>
              <a:t>11/21/2023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6214877-9B8E-4948-B6F3-3C6FCD21BE5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FF43921-EC17-475E-9B31-ADF3F80294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184B14-4FA2-40A1-9FE7-992BDF2F054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FCED64-D2D5-4609-B111-C978A1B127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772EC15-E8C4-4B44-A3EA-A08DB85259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50880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jpg"/><Relationship Id="rId4" Type="http://schemas.openxmlformats.org/officeDocument/2006/relationships/image" Target="../media/image3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emf"/><Relationship Id="rId5" Type="http://schemas.openxmlformats.org/officeDocument/2006/relationships/image" Target="../media/image7.emf"/><Relationship Id="rId4" Type="http://schemas.openxmlformats.org/officeDocument/2006/relationships/image" Target="../media/image2.emf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 bwMode="gray">
          <a:xfrm>
            <a:off x="2758966" y="2843784"/>
            <a:ext cx="8666126" cy="1828800"/>
          </a:xfrm>
          <a:prstGeom prst="rect">
            <a:avLst/>
          </a:prstGeom>
        </p:spPr>
        <p:txBody>
          <a:bodyPr vert="horz" anchor="b"/>
          <a:lstStyle>
            <a:lvl1pPr algn="r">
              <a:defRPr sz="3200" b="0" cap="all" baseline="0">
                <a:solidFill>
                  <a:srgbClr val="646464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735F3686-4967-B249-A839-3A8CCA2312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2932703" y="5340096"/>
            <a:ext cx="8492389" cy="585216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buNone/>
              <a:defRPr sz="1600" baseline="0">
                <a:solidFill>
                  <a:srgbClr val="646464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5E974753-F3AB-3748-A16E-C7BD3CDBF4F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932703" y="6080760"/>
            <a:ext cx="8492389" cy="585216"/>
          </a:xfrm>
          <a:prstGeom prst="rect">
            <a:avLst/>
          </a:prstGeom>
        </p:spPr>
        <p:txBody>
          <a:bodyPr vert="horz">
            <a:noAutofit/>
          </a:bodyPr>
          <a:lstStyle>
            <a:lvl1pPr algn="r">
              <a:buNone/>
              <a:defRPr sz="1600" baseline="0">
                <a:solidFill>
                  <a:srgbClr val="646464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BE0CAEBC-F35F-4E4D-B1C4-A7D934AAA4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6400" y="201600"/>
            <a:ext cx="4112155" cy="24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59177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1224" y="6342578"/>
            <a:ext cx="10294938" cy="408330"/>
          </a:xfrm>
        </p:spPr>
        <p:txBody>
          <a:bodyPr anchor="b">
            <a:noAutofit/>
          </a:bodyPr>
          <a:lstStyle>
            <a:lvl1pPr marL="0" indent="0">
              <a:buNone/>
              <a:defRPr sz="1100">
                <a:latin typeface="Calibri"/>
                <a:cs typeface="Calibri"/>
              </a:defRPr>
            </a:lvl1pPr>
            <a:lvl2pPr marL="265113" indent="0">
              <a:buNone/>
              <a:defRPr sz="1200"/>
            </a:lvl2pPr>
            <a:lvl3pPr marL="571500" indent="0">
              <a:buNone/>
              <a:defRPr sz="1200"/>
            </a:lvl3pPr>
            <a:lvl4pPr marL="801688" indent="0">
              <a:buNone/>
              <a:defRPr sz="1200"/>
            </a:lvl4pPr>
            <a:lvl5pPr marL="1031875" indent="0">
              <a:buNone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079389" y="6412650"/>
            <a:ext cx="388999" cy="365125"/>
          </a:xfrm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fld id="{8500DCEC-28A8-7749-91A1-9345F35C432D}" type="slidenum">
              <a:rPr lang="en-US" kern="0" smtClean="0"/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64168105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DE3EBFF2-F86A-9F44-83CC-30442BB520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2892" y="1257163"/>
            <a:ext cx="6321600" cy="382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89330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500283" y="6177251"/>
            <a:ext cx="10515570" cy="256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1708553" y="4599262"/>
            <a:ext cx="483447" cy="22587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4975D3A8-82C4-9C42-99A6-B678A52424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2892" y="1257163"/>
            <a:ext cx="6321600" cy="382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3300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>
        <p15:guide id="1" orient="horz" pos="197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+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5" y="145573"/>
            <a:ext cx="10800000" cy="102651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8076" y="1376058"/>
            <a:ext cx="8158113" cy="470089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1224" y="6342578"/>
            <a:ext cx="10298240" cy="408330"/>
          </a:xfrm>
        </p:spPr>
        <p:txBody>
          <a:bodyPr anchor="b">
            <a:noAutofit/>
          </a:bodyPr>
          <a:lstStyle>
            <a:lvl1pPr marL="0" indent="0">
              <a:buNone/>
              <a:defRPr sz="1100"/>
            </a:lvl1pPr>
            <a:lvl2pPr marL="265113" indent="0">
              <a:buNone/>
              <a:defRPr sz="1200"/>
            </a:lvl2pPr>
            <a:lvl3pPr marL="571500" indent="0">
              <a:buNone/>
              <a:defRPr sz="1200"/>
            </a:lvl3pPr>
            <a:lvl4pPr marL="801688" indent="0">
              <a:buNone/>
              <a:defRPr sz="1200"/>
            </a:lvl4pPr>
            <a:lvl5pPr marL="1031875" indent="0">
              <a:buNone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079389" y="6412650"/>
            <a:ext cx="388999" cy="365125"/>
          </a:xfrm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fld id="{8500DCEC-28A8-7749-91A1-9345F35C432D}" type="slidenum">
              <a:rPr lang="en-US" kern="0" smtClean="0"/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856490452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367" y="159119"/>
            <a:ext cx="10800000" cy="10265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367" y="1376058"/>
            <a:ext cx="8522616" cy="470089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1224" y="6342578"/>
            <a:ext cx="10294938" cy="408330"/>
          </a:xfrm>
        </p:spPr>
        <p:txBody>
          <a:bodyPr anchor="b">
            <a:noAutofit/>
          </a:bodyPr>
          <a:lstStyle>
            <a:lvl1pPr marL="0" indent="0">
              <a:buNone/>
              <a:defRPr sz="1100"/>
            </a:lvl1pPr>
            <a:lvl2pPr marL="265113" indent="0">
              <a:buNone/>
              <a:defRPr sz="1200"/>
            </a:lvl2pPr>
            <a:lvl3pPr marL="571500" indent="0">
              <a:buNone/>
              <a:defRPr sz="1200"/>
            </a:lvl3pPr>
            <a:lvl4pPr marL="801688" indent="0">
              <a:buNone/>
              <a:defRPr sz="1200"/>
            </a:lvl4pPr>
            <a:lvl5pPr marL="1031875" indent="0">
              <a:buNone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079389" y="6412650"/>
            <a:ext cx="388999" cy="365125"/>
          </a:xfrm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fld id="{8500DCEC-28A8-7749-91A1-9345F35C432D}" type="slidenum">
              <a:rPr lang="en-US" kern="0" smtClean="0"/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49131141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367" y="159119"/>
            <a:ext cx="10800000" cy="102651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367" y="1375146"/>
            <a:ext cx="5181600" cy="47018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5816" y="1375145"/>
            <a:ext cx="5181600" cy="470180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1224" y="6342578"/>
            <a:ext cx="10294938" cy="408330"/>
          </a:xfrm>
        </p:spPr>
        <p:txBody>
          <a:bodyPr anchor="b">
            <a:noAutofit/>
          </a:bodyPr>
          <a:lstStyle>
            <a:lvl1pPr marL="0" indent="0">
              <a:buNone/>
              <a:defRPr sz="1100"/>
            </a:lvl1pPr>
            <a:lvl2pPr marL="265113" indent="0">
              <a:buNone/>
              <a:defRPr sz="1200"/>
            </a:lvl2pPr>
            <a:lvl3pPr marL="571500" indent="0">
              <a:buNone/>
              <a:defRPr sz="1200"/>
            </a:lvl3pPr>
            <a:lvl4pPr marL="801688" indent="0">
              <a:buNone/>
              <a:defRPr sz="1200"/>
            </a:lvl4pPr>
            <a:lvl5pPr marL="1031875" indent="0">
              <a:buNone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079389" y="6412650"/>
            <a:ext cx="388999" cy="365125"/>
          </a:xfrm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fld id="{8500DCEC-28A8-7749-91A1-9345F35C432D}" type="slidenum">
              <a:rPr lang="en-US" kern="0" smtClean="0"/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949481544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367" y="159119"/>
            <a:ext cx="10800000" cy="10265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367" y="1375146"/>
            <a:ext cx="7826829" cy="470180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91222" y="1375146"/>
            <a:ext cx="2799837" cy="4701804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1224" y="6342578"/>
            <a:ext cx="10294938" cy="408330"/>
          </a:xfrm>
        </p:spPr>
        <p:txBody>
          <a:bodyPr anchor="b">
            <a:noAutofit/>
          </a:bodyPr>
          <a:lstStyle>
            <a:lvl1pPr marL="0" indent="0">
              <a:buNone/>
              <a:defRPr sz="1100"/>
            </a:lvl1pPr>
            <a:lvl2pPr marL="265113" indent="0">
              <a:buNone/>
              <a:defRPr sz="1200"/>
            </a:lvl2pPr>
            <a:lvl3pPr marL="571500" indent="0">
              <a:buNone/>
              <a:defRPr sz="1200"/>
            </a:lvl3pPr>
            <a:lvl4pPr marL="801688" indent="0">
              <a:buNone/>
              <a:defRPr sz="1200"/>
            </a:lvl4pPr>
            <a:lvl5pPr marL="1031875" indent="0">
              <a:buNone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079389" y="6412650"/>
            <a:ext cx="388999" cy="365125"/>
          </a:xfrm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fld id="{8500DCEC-28A8-7749-91A1-9345F35C432D}" type="slidenum">
              <a:rPr lang="en-US" kern="0" smtClean="0"/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875400057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367" y="159119"/>
            <a:ext cx="10800000" cy="102651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367" y="1373391"/>
            <a:ext cx="2495167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7685" y="1373391"/>
            <a:ext cx="8033995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1224" y="6342578"/>
            <a:ext cx="10294938" cy="408330"/>
          </a:xfrm>
        </p:spPr>
        <p:txBody>
          <a:bodyPr anchor="b">
            <a:noAutofit/>
          </a:bodyPr>
          <a:lstStyle>
            <a:lvl1pPr marL="0" indent="0">
              <a:buNone/>
              <a:defRPr sz="1100"/>
            </a:lvl1pPr>
            <a:lvl2pPr marL="265113" indent="0">
              <a:buNone/>
              <a:defRPr sz="1200"/>
            </a:lvl2pPr>
            <a:lvl3pPr marL="571500" indent="0">
              <a:buNone/>
              <a:defRPr sz="1200"/>
            </a:lvl3pPr>
            <a:lvl4pPr marL="801688" indent="0">
              <a:buNone/>
              <a:defRPr sz="1200"/>
            </a:lvl4pPr>
            <a:lvl5pPr marL="1031875" indent="0">
              <a:buNone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079389" y="6412650"/>
            <a:ext cx="388999" cy="365125"/>
          </a:xfrm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fld id="{8500DCEC-28A8-7749-91A1-9345F35C432D}" type="slidenum">
              <a:rPr lang="en-US" kern="0" smtClean="0"/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47984534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367" y="1373259"/>
            <a:ext cx="518013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367" y="2197171"/>
            <a:ext cx="5180139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2668" y="1373259"/>
            <a:ext cx="516400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2668" y="2197171"/>
            <a:ext cx="516400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1224" y="6342578"/>
            <a:ext cx="10294938" cy="408330"/>
          </a:xfrm>
        </p:spPr>
        <p:txBody>
          <a:bodyPr anchor="b">
            <a:noAutofit/>
          </a:bodyPr>
          <a:lstStyle>
            <a:lvl1pPr marL="0" indent="0">
              <a:buNone/>
              <a:defRPr sz="1100"/>
            </a:lvl1pPr>
            <a:lvl2pPr marL="265113" indent="0">
              <a:buNone/>
              <a:defRPr sz="1200"/>
            </a:lvl2pPr>
            <a:lvl3pPr marL="571500" indent="0">
              <a:buNone/>
              <a:defRPr sz="1200"/>
            </a:lvl3pPr>
            <a:lvl4pPr marL="801688" indent="0">
              <a:buNone/>
              <a:defRPr sz="1200"/>
            </a:lvl4pPr>
            <a:lvl5pPr marL="1031875" indent="0">
              <a:buNone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079389" y="6412650"/>
            <a:ext cx="388999" cy="365125"/>
          </a:xfrm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fld id="{8500DCEC-28A8-7749-91A1-9345F35C432D}" type="slidenum">
              <a:rPr lang="en-US" kern="0" smtClean="0"/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93367" y="159119"/>
            <a:ext cx="10800000" cy="102651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665246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68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336" y="1373285"/>
            <a:ext cx="6518230" cy="47036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680" y="2057400"/>
            <a:ext cx="3932237" cy="40195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079389" y="6412650"/>
            <a:ext cx="388999" cy="365125"/>
          </a:xfrm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fld id="{8500DCEC-28A8-7749-91A1-9345F35C432D}" type="slidenum">
              <a:rPr lang="en-US" kern="0" smtClean="0"/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1224" y="6342578"/>
            <a:ext cx="10294938" cy="408330"/>
          </a:xfrm>
        </p:spPr>
        <p:txBody>
          <a:bodyPr anchor="b">
            <a:noAutofit/>
          </a:bodyPr>
          <a:lstStyle>
            <a:lvl1pPr marL="0" indent="0">
              <a:buNone/>
              <a:defRPr sz="1100"/>
            </a:lvl1pPr>
            <a:lvl2pPr marL="265113" indent="0">
              <a:buNone/>
              <a:defRPr sz="1200"/>
            </a:lvl2pPr>
            <a:lvl3pPr marL="571500" indent="0">
              <a:buNone/>
              <a:defRPr sz="1200"/>
            </a:lvl3pPr>
            <a:lvl4pPr marL="801688" indent="0">
              <a:buNone/>
              <a:defRPr sz="1200"/>
            </a:lvl4pPr>
            <a:lvl5pPr marL="1031875" indent="0">
              <a:buNone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453084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 bwMode="gray">
          <a:xfrm>
            <a:off x="1124173" y="2843784"/>
            <a:ext cx="5747273" cy="1828800"/>
          </a:xfrm>
          <a:prstGeom prst="rect">
            <a:avLst/>
          </a:prstGeom>
        </p:spPr>
        <p:txBody>
          <a:bodyPr vert="horz" anchor="b"/>
          <a:lstStyle>
            <a:lvl1pPr algn="l">
              <a:defRPr sz="3200" b="0" cap="all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735F3686-4967-B249-A839-3A8CCA2312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124174" y="5340096"/>
            <a:ext cx="5747272" cy="585216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buNone/>
              <a:defRPr sz="20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5E974753-F3AB-3748-A16E-C7BD3CDBF4F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1124174" y="6080760"/>
            <a:ext cx="5747272" cy="585216"/>
          </a:xfrm>
          <a:prstGeom prst="rect">
            <a:avLst/>
          </a:prstGeom>
        </p:spPr>
        <p:txBody>
          <a:bodyPr vert="horz">
            <a:noAutofit/>
          </a:bodyPr>
          <a:lstStyle>
            <a:lvl1pPr algn="l">
              <a:buNone/>
              <a:defRPr sz="16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1799720" y="4787134"/>
            <a:ext cx="218965" cy="192690"/>
          </a:xfrm>
          <a:prstGeom prst="rect">
            <a:avLst/>
          </a:prstGeom>
          <a:solidFill>
            <a:srgbClr val="FFFFFF"/>
          </a:solidFill>
          <a:ln>
            <a:solidFill>
              <a:srgbClr val="E4004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 userDrawn="1"/>
        </p:nvSpPr>
        <p:spPr>
          <a:xfrm>
            <a:off x="11804099" y="5824783"/>
            <a:ext cx="210207" cy="192690"/>
          </a:xfrm>
          <a:prstGeom prst="ellipse">
            <a:avLst/>
          </a:prstGeom>
          <a:solidFill>
            <a:srgbClr val="FFFFFF"/>
          </a:solidFill>
          <a:ln>
            <a:solidFill>
              <a:srgbClr val="CE00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Isosceles Triangle 10"/>
          <p:cNvSpPr/>
          <p:nvPr userDrawn="1"/>
        </p:nvSpPr>
        <p:spPr>
          <a:xfrm>
            <a:off x="11804099" y="5452785"/>
            <a:ext cx="210207" cy="192690"/>
          </a:xfrm>
          <a:prstGeom prst="triangle">
            <a:avLst/>
          </a:prstGeom>
          <a:solidFill>
            <a:srgbClr val="FFFFFF"/>
          </a:solidFill>
          <a:ln>
            <a:solidFill>
              <a:srgbClr val="CE0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1799720" y="6183256"/>
            <a:ext cx="218965" cy="192690"/>
          </a:xfrm>
          <a:prstGeom prst="rect">
            <a:avLst/>
          </a:prstGeom>
          <a:solidFill>
            <a:srgbClr val="FFFFFF"/>
          </a:solidFill>
          <a:ln>
            <a:solidFill>
              <a:srgbClr val="BB16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 userDrawn="1"/>
        </p:nvSpPr>
        <p:spPr>
          <a:xfrm>
            <a:off x="11804099" y="5114702"/>
            <a:ext cx="210207" cy="192690"/>
          </a:xfrm>
          <a:prstGeom prst="ellipse">
            <a:avLst/>
          </a:prstGeom>
          <a:solidFill>
            <a:srgbClr val="FFFFFF"/>
          </a:solidFill>
          <a:ln>
            <a:solidFill>
              <a:srgbClr val="CE00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Isosceles Triangle 16"/>
          <p:cNvSpPr/>
          <p:nvPr userDrawn="1"/>
        </p:nvSpPr>
        <p:spPr>
          <a:xfrm>
            <a:off x="11804099" y="6516086"/>
            <a:ext cx="210207" cy="192690"/>
          </a:xfrm>
          <a:prstGeom prst="triangle">
            <a:avLst/>
          </a:prstGeom>
          <a:solidFill>
            <a:srgbClr val="FFFFFF"/>
          </a:solidFill>
          <a:ln>
            <a:solidFill>
              <a:srgbClr val="E4004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42661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68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65766" y="1363663"/>
            <a:ext cx="6527800" cy="4713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680" y="2057400"/>
            <a:ext cx="3932237" cy="40195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079389" y="6412650"/>
            <a:ext cx="388999" cy="365125"/>
          </a:xfrm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fld id="{8500DCEC-28A8-7749-91A1-9345F35C432D}" type="slidenum">
              <a:rPr lang="en-US" kern="0" smtClean="0"/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1224" y="6342578"/>
            <a:ext cx="10294938" cy="408330"/>
          </a:xfrm>
        </p:spPr>
        <p:txBody>
          <a:bodyPr anchor="b">
            <a:noAutofit/>
          </a:bodyPr>
          <a:lstStyle>
            <a:lvl1pPr marL="0" indent="0">
              <a:buNone/>
              <a:defRPr sz="1100"/>
            </a:lvl1pPr>
            <a:lvl2pPr marL="265113" indent="0">
              <a:buNone/>
              <a:defRPr sz="1200"/>
            </a:lvl2pPr>
            <a:lvl3pPr marL="571500" indent="0">
              <a:buNone/>
              <a:defRPr sz="1200"/>
            </a:lvl3pPr>
            <a:lvl4pPr marL="801688" indent="0">
              <a:buNone/>
              <a:defRPr sz="1200"/>
            </a:lvl4pPr>
            <a:lvl5pPr marL="1031875" indent="0">
              <a:buNone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9100068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367" y="159119"/>
            <a:ext cx="10800000" cy="10265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367" y="1371600"/>
            <a:ext cx="10800000" cy="4707517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1224" y="6342578"/>
            <a:ext cx="10294938" cy="408330"/>
          </a:xfrm>
        </p:spPr>
        <p:txBody>
          <a:bodyPr anchor="b">
            <a:noAutofit/>
          </a:bodyPr>
          <a:lstStyle>
            <a:lvl1pPr marL="0" indent="0">
              <a:buNone/>
              <a:defRPr sz="1100"/>
            </a:lvl1pPr>
            <a:lvl2pPr marL="265113" indent="0">
              <a:buNone/>
              <a:defRPr sz="1200"/>
            </a:lvl2pPr>
            <a:lvl3pPr marL="571500" indent="0">
              <a:buNone/>
              <a:defRPr sz="1200"/>
            </a:lvl3pPr>
            <a:lvl4pPr marL="801688" indent="0">
              <a:buNone/>
              <a:defRPr sz="1200"/>
            </a:lvl4pPr>
            <a:lvl5pPr marL="1031875" indent="0">
              <a:buNone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079389" y="6412650"/>
            <a:ext cx="388999" cy="365125"/>
          </a:xfrm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fld id="{8500DCEC-28A8-7749-91A1-9345F35C432D}" type="slidenum">
              <a:rPr lang="en-US" kern="0" smtClean="0"/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85897081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00808" y="365125"/>
            <a:ext cx="2595867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1680" y="365125"/>
            <a:ext cx="8046728" cy="5811838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079389" y="6412650"/>
            <a:ext cx="388999" cy="365125"/>
          </a:xfrm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fld id="{8500DCEC-28A8-7749-91A1-9345F35C432D}" type="slidenum">
              <a:rPr lang="en-US" kern="0" smtClean="0"/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1224" y="6342578"/>
            <a:ext cx="10294938" cy="408330"/>
          </a:xfrm>
        </p:spPr>
        <p:txBody>
          <a:bodyPr anchor="b">
            <a:noAutofit/>
          </a:bodyPr>
          <a:lstStyle>
            <a:lvl1pPr marL="0" indent="0">
              <a:buNone/>
              <a:defRPr sz="1100"/>
            </a:lvl1pPr>
            <a:lvl2pPr marL="265113" indent="0">
              <a:buNone/>
              <a:defRPr sz="1200"/>
            </a:lvl2pPr>
            <a:lvl3pPr marL="571500" indent="0">
              <a:buNone/>
              <a:defRPr sz="1200"/>
            </a:lvl3pPr>
            <a:lvl4pPr marL="801688" indent="0">
              <a:buNone/>
              <a:defRPr sz="1200"/>
            </a:lvl4pPr>
            <a:lvl5pPr marL="1031875" indent="0">
              <a:buNone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150975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 bwMode="gray">
          <a:xfrm>
            <a:off x="2757600" y="2534400"/>
            <a:ext cx="8666126" cy="1828800"/>
          </a:xfrm>
          <a:prstGeom prst="rect">
            <a:avLst/>
          </a:prstGeom>
        </p:spPr>
        <p:txBody>
          <a:bodyPr vert="horz" anchor="b"/>
          <a:lstStyle>
            <a:lvl1pPr algn="r">
              <a:defRPr sz="3200" b="0" cap="all" baseline="0">
                <a:solidFill>
                  <a:srgbClr val="646464"/>
                </a:solidFill>
                <a:latin typeface="Calibri"/>
                <a:cs typeface="Calibri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735F3686-4967-B249-A839-3A8CCA2312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2932703" y="5029200"/>
            <a:ext cx="8492389" cy="585216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buNone/>
              <a:defRPr sz="1600" baseline="0">
                <a:solidFill>
                  <a:srgbClr val="646464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 descr="A picture containing logo&#10;&#10;Description automatically generated">
            <a:extLst>
              <a:ext uri="{FF2B5EF4-FFF2-40B4-BE49-F238E27FC236}">
                <a16:creationId xmlns:a16="http://schemas.microsoft.com/office/drawing/2014/main" id="{7A1E93EA-6104-7645-AE5E-B20475E475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6400" y="201600"/>
            <a:ext cx="4112155" cy="24876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D05017D-20F5-7744-9606-165E9726CE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9993" y="6265477"/>
            <a:ext cx="2016253" cy="29571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9725743-87B4-6848-A0AB-71B61B8945F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436383" y="6004441"/>
            <a:ext cx="1325716" cy="817788"/>
          </a:xfrm>
          <a:prstGeom prst="rect">
            <a:avLst/>
          </a:prstGeom>
        </p:spPr>
      </p:pic>
      <p:pic>
        <p:nvPicPr>
          <p:cNvPr id="18" name="Picture 1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98A7CBA-08EA-6940-86C2-3D36D0BA73F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471656" y="5919047"/>
            <a:ext cx="2143736" cy="98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8018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 bwMode="gray">
          <a:xfrm>
            <a:off x="2757600" y="2534400"/>
            <a:ext cx="8666126" cy="1828800"/>
          </a:xfrm>
          <a:prstGeom prst="rect">
            <a:avLst/>
          </a:prstGeom>
        </p:spPr>
        <p:txBody>
          <a:bodyPr vert="horz" anchor="b"/>
          <a:lstStyle>
            <a:lvl1pPr algn="r">
              <a:defRPr sz="3200" b="0" cap="all" baseline="0">
                <a:solidFill>
                  <a:srgbClr val="646464"/>
                </a:solidFill>
                <a:latin typeface="Calibri"/>
                <a:cs typeface="Calibri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735F3686-4967-B249-A839-3A8CCA2312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2932703" y="5029200"/>
            <a:ext cx="8492389" cy="585216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buNone/>
              <a:defRPr sz="1600" baseline="0">
                <a:solidFill>
                  <a:srgbClr val="646464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 descr="A picture containing logo&#10;&#10;Description automatically generated">
            <a:extLst>
              <a:ext uri="{FF2B5EF4-FFF2-40B4-BE49-F238E27FC236}">
                <a16:creationId xmlns:a16="http://schemas.microsoft.com/office/drawing/2014/main" id="{7A1E93EA-6104-7645-AE5E-B20475E475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6400" y="201600"/>
            <a:ext cx="4112155" cy="24876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D05017D-20F5-7744-9606-165E9726CE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6151" y="6172886"/>
            <a:ext cx="2398225" cy="35173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9725743-87B4-6848-A0AB-71B61B8945F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02875" y="5837722"/>
            <a:ext cx="1509036" cy="930872"/>
          </a:xfrm>
          <a:prstGeom prst="rect">
            <a:avLst/>
          </a:prstGeom>
        </p:spPr>
      </p:pic>
      <p:pic>
        <p:nvPicPr>
          <p:cNvPr id="18" name="Picture 1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98A7CBA-08EA-6940-86C2-3D36D0BA73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12514" r="10881"/>
          <a:stretch/>
        </p:blipFill>
        <p:spPr>
          <a:xfrm>
            <a:off x="9509760" y="5735049"/>
            <a:ext cx="1876089" cy="11293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263E946-E6F7-404D-B2FB-1C775A886EA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237809" y="5977988"/>
            <a:ext cx="2167218" cy="72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7956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>
        <p15:guide id="1" pos="7197">
          <p15:clr>
            <a:srgbClr val="FBAE40"/>
          </p15:clr>
        </p15:guide>
        <p15:guide id="2" pos="483">
          <p15:clr>
            <a:srgbClr val="FBAE40"/>
          </p15:clr>
        </p15:guide>
        <p15:guide id="3" orient="horz" pos="3861">
          <p15:clr>
            <a:srgbClr val="FBAE40"/>
          </p15:clr>
        </p15:guide>
        <p15:guide id="4" orient="horz" pos="411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 bwMode="gray">
          <a:xfrm>
            <a:off x="2757600" y="2534400"/>
            <a:ext cx="8666126" cy="1828800"/>
          </a:xfrm>
          <a:prstGeom prst="rect">
            <a:avLst/>
          </a:prstGeom>
        </p:spPr>
        <p:txBody>
          <a:bodyPr vert="horz" anchor="b"/>
          <a:lstStyle>
            <a:lvl1pPr algn="r">
              <a:defRPr sz="3200" b="0" cap="all" baseline="0">
                <a:solidFill>
                  <a:srgbClr val="646464"/>
                </a:solidFill>
                <a:latin typeface="Calibri"/>
                <a:cs typeface="Calibri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735F3686-4967-B249-A839-3A8CCA2312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2932703" y="5029200"/>
            <a:ext cx="8492389" cy="585216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buNone/>
              <a:defRPr sz="1600" baseline="0">
                <a:solidFill>
                  <a:srgbClr val="646464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 descr="A picture containing logo&#10;&#10;Description automatically generated">
            <a:extLst>
              <a:ext uri="{FF2B5EF4-FFF2-40B4-BE49-F238E27FC236}">
                <a16:creationId xmlns:a16="http://schemas.microsoft.com/office/drawing/2014/main" id="{7A1E93EA-6104-7645-AE5E-B20475E475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6400" y="201600"/>
            <a:ext cx="4112155" cy="2487600"/>
          </a:xfrm>
          <a:prstGeom prst="rect">
            <a:avLst/>
          </a:prstGeom>
        </p:spPr>
      </p:pic>
      <p:pic>
        <p:nvPicPr>
          <p:cNvPr id="10" name="Picture 9" descr="Home - Ascendis Pharma">
            <a:extLst>
              <a:ext uri="{FF2B5EF4-FFF2-40B4-BE49-F238E27FC236}">
                <a16:creationId xmlns:a16="http://schemas.microsoft.com/office/drawing/2014/main" id="{4C170B5B-132F-D74C-A9D6-B5991C49A6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421" y="6097588"/>
            <a:ext cx="1884913" cy="63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D05017D-20F5-7744-9606-165E9726CE5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6756" y="6265477"/>
            <a:ext cx="2016253" cy="295717"/>
          </a:xfrm>
          <a:prstGeom prst="rect">
            <a:avLst/>
          </a:prstGeom>
        </p:spPr>
      </p:pic>
      <p:pic>
        <p:nvPicPr>
          <p:cNvPr id="16" name="Google Shape;53;p7">
            <a:extLst>
              <a:ext uri="{FF2B5EF4-FFF2-40B4-BE49-F238E27FC236}">
                <a16:creationId xmlns:a16="http://schemas.microsoft.com/office/drawing/2014/main" id="{1C752258-2AE7-E743-AE1A-1175DE094C97}"/>
              </a:ext>
            </a:extLst>
          </p:cNvPr>
          <p:cNvPicPr preferRelativeResize="0"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87" b="787"/>
          <a:stretch/>
        </p:blipFill>
        <p:spPr>
          <a:xfrm>
            <a:off x="7777111" y="6102206"/>
            <a:ext cx="1623592" cy="6222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9725743-87B4-6848-A0AB-71B61B8945F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674351" y="6004441"/>
            <a:ext cx="1325716" cy="817788"/>
          </a:xfrm>
          <a:prstGeom prst="rect">
            <a:avLst/>
          </a:prstGeom>
        </p:spPr>
      </p:pic>
      <p:pic>
        <p:nvPicPr>
          <p:cNvPr id="18" name="Picture 1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98A7CBA-08EA-6940-86C2-3D36D0BA73FA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779385" y="5919047"/>
            <a:ext cx="2143736" cy="98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76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A5496-FF45-1848-8BDB-DD51B2B21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10F9EB-5055-544C-A652-CA59DAE31B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fld id="{8500DCEC-28A8-7749-91A1-9345F35C432D}" type="slidenum">
              <a:rPr lang="en-US" kern="0" smtClean="0"/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F852A4-E3EC-5D48-BEAB-A65E985173FA}"/>
              </a:ext>
            </a:extLst>
          </p:cNvPr>
          <p:cNvSpPr/>
          <p:nvPr userDrawn="1"/>
        </p:nvSpPr>
        <p:spPr>
          <a:xfrm>
            <a:off x="3048000" y="269033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rgbClr val="DA2686"/>
                </a:solidFill>
              </a:rPr>
              <a:t>R218 G38 B134  /  C20 M94 Y0 K0 / #da2686</a:t>
            </a:r>
          </a:p>
          <a:p>
            <a:r>
              <a:rPr lang="en-GB" dirty="0">
                <a:solidFill>
                  <a:srgbClr val="7E3D9B"/>
                </a:solidFill>
              </a:rPr>
              <a:t>R126 G61 B155  /  C62 M86 Y0 K0 / #7e3d9b</a:t>
            </a:r>
          </a:p>
          <a:p>
            <a:r>
              <a:rPr lang="en-GB" dirty="0">
                <a:solidFill>
                  <a:srgbClr val="F05B00"/>
                </a:solidFill>
              </a:rPr>
              <a:t>R240 G91 B0  /  C0 M75 Y100 K0 / #f05b00</a:t>
            </a:r>
          </a:p>
          <a:p>
            <a:r>
              <a:rPr lang="en-GB" dirty="0">
                <a:solidFill>
                  <a:srgbClr val="E50043"/>
                </a:solidFill>
              </a:rPr>
              <a:t>R229 G0 B67  /  C0 M100 Y62 K0 / #e50043</a:t>
            </a:r>
          </a:p>
          <a:p>
            <a:r>
              <a:rPr lang="en-GB" dirty="0">
                <a:solidFill>
                  <a:srgbClr val="3E3F96"/>
                </a:solidFill>
              </a:rPr>
              <a:t>R62 G63 B150  /  C90 M83 Y0 K0 / #3e3f96</a:t>
            </a:r>
          </a:p>
        </p:txBody>
      </p:sp>
    </p:spTree>
    <p:extLst>
      <p:ext uri="{BB962C8B-B14F-4D97-AF65-F5344CB8AC3E}">
        <p14:creationId xmlns:p14="http://schemas.microsoft.com/office/powerpoint/2010/main" val="339006599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155" y="159119"/>
            <a:ext cx="10800000" cy="1026518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0936163" y="6412650"/>
            <a:ext cx="532226" cy="365125"/>
          </a:xfrm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fld id="{8500DCEC-28A8-7749-91A1-9345F35C432D}" type="slidenum">
              <a:rPr lang="en-US" kern="0" smtClean="0"/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96155" y="1370721"/>
            <a:ext cx="10800000" cy="4709045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0"/>
              </a:spcAft>
              <a:defRPr sz="2400"/>
            </a:lvl1pPr>
            <a:lvl2pPr>
              <a:spcBef>
                <a:spcPts val="300"/>
              </a:spcBef>
              <a:spcAft>
                <a:spcPts val="0"/>
              </a:spcAft>
              <a:defRPr sz="2000"/>
            </a:lvl2pPr>
            <a:lvl3pPr>
              <a:spcBef>
                <a:spcPts val="100"/>
              </a:spcBef>
              <a:spcAft>
                <a:spcPts val="0"/>
              </a:spcAft>
              <a:defRPr sz="1800"/>
            </a:lvl3pPr>
            <a:lvl4pPr>
              <a:spcBef>
                <a:spcPts val="100"/>
              </a:spcBef>
              <a:spcAft>
                <a:spcPts val="0"/>
              </a:spcAft>
              <a:defRPr sz="1600"/>
            </a:lvl4pPr>
            <a:lvl5pPr>
              <a:spcBef>
                <a:spcPts val="100"/>
              </a:spcBef>
              <a:spcAft>
                <a:spcPts val="0"/>
              </a:spcAft>
              <a:defRPr sz="16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F4A57197-7B8D-6A3B-39E9-C82CE405032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1224" y="6342578"/>
            <a:ext cx="10294938" cy="408330"/>
          </a:xfrm>
        </p:spPr>
        <p:txBody>
          <a:bodyPr anchor="b">
            <a:noAutofit/>
          </a:bodyPr>
          <a:lstStyle>
            <a:lvl1pPr marL="0" indent="0">
              <a:buNone/>
              <a:defRPr sz="1100"/>
            </a:lvl1pPr>
            <a:lvl2pPr marL="265113" indent="0">
              <a:buNone/>
              <a:defRPr sz="1200"/>
            </a:lvl2pPr>
            <a:lvl3pPr marL="571500" indent="0">
              <a:buNone/>
              <a:defRPr sz="1200"/>
            </a:lvl3pPr>
            <a:lvl4pPr marL="801688" indent="0">
              <a:buNone/>
              <a:defRPr sz="1200"/>
            </a:lvl4pPr>
            <a:lvl5pPr marL="1031875" indent="0">
              <a:buNone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386577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824D-C2FF-CF4E-8A98-05F3FBC7F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000" y="159119"/>
            <a:ext cx="10800000" cy="1026519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974B23-4738-B54F-BAA5-437CF5F41C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0DCEC-28A8-7749-91A1-9345F35C432D}" type="slidenum">
              <a:rPr lang="en-US" kern="0" smtClean="0"/>
              <a:pPr/>
              <a:t>‹#›</a:t>
            </a:fld>
            <a:endParaRPr lang="en-US" kern="0" dirty="0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C7F613E8-4D2A-E140-84BB-70284635E4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2000" y="6386789"/>
            <a:ext cx="10294939" cy="408331"/>
          </a:xfrm>
        </p:spPr>
        <p:txBody>
          <a:bodyPr anchor="b">
            <a:noAutofit/>
          </a:bodyPr>
          <a:lstStyle>
            <a:lvl1pPr marL="0" indent="0">
              <a:buNone/>
              <a:defRPr sz="1100"/>
            </a:lvl1pPr>
            <a:lvl2pPr marL="265107" indent="0">
              <a:buNone/>
              <a:defRPr sz="1200"/>
            </a:lvl2pPr>
            <a:lvl3pPr marL="571486" indent="0">
              <a:buNone/>
              <a:defRPr sz="1200"/>
            </a:lvl3pPr>
            <a:lvl4pPr marL="801668" indent="0">
              <a:buNone/>
              <a:defRPr sz="1200"/>
            </a:lvl4pPr>
            <a:lvl5pPr marL="1031849" indent="0">
              <a:buNone/>
              <a:defRPr sz="12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9C225B35-EEA6-9D4A-AFF9-74C02B9D4C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02000" y="1370722"/>
            <a:ext cx="10800000" cy="4709045"/>
          </a:xfrm>
        </p:spPr>
        <p:txBody>
          <a:bodyPr/>
          <a:lstStyle>
            <a:lvl1pPr>
              <a:spcBef>
                <a:spcPts val="600"/>
              </a:spcBef>
              <a:spcAft>
                <a:spcPts val="0"/>
              </a:spcAft>
              <a:defRPr/>
            </a:lvl1pPr>
            <a:lvl2pPr>
              <a:spcBef>
                <a:spcPts val="300"/>
              </a:spcBef>
              <a:spcAft>
                <a:spcPts val="0"/>
              </a:spcAft>
              <a:defRPr/>
            </a:lvl2pPr>
            <a:lvl3pPr>
              <a:spcBef>
                <a:spcPts val="100"/>
              </a:spcBef>
              <a:spcAft>
                <a:spcPts val="0"/>
              </a:spcAft>
              <a:defRPr/>
            </a:lvl3pPr>
            <a:lvl4pPr>
              <a:spcBef>
                <a:spcPts val="100"/>
              </a:spcBef>
              <a:spcAft>
                <a:spcPts val="0"/>
              </a:spcAft>
              <a:defRPr/>
            </a:lvl4pPr>
            <a:lvl5pPr>
              <a:spcBef>
                <a:spcPts val="1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42CA6D6-EE7C-8642-AEFB-ACE7DFDB5431}"/>
              </a:ext>
            </a:extLst>
          </p:cNvPr>
          <p:cNvSpPr/>
          <p:nvPr userDrawn="1"/>
        </p:nvSpPr>
        <p:spPr>
          <a:xfrm>
            <a:off x="702000" y="5330990"/>
            <a:ext cx="10800000" cy="736559"/>
          </a:xfrm>
          <a:prstGeom prst="roundRect">
            <a:avLst/>
          </a:prstGeom>
          <a:solidFill>
            <a:srgbClr val="7E3C9B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18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A6538CE-4FE3-F64E-BF6A-CC090CAC29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8456" y="5403201"/>
            <a:ext cx="10363200" cy="592137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489556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675" y="159118"/>
            <a:ext cx="10800000" cy="1830019"/>
          </a:xfrm>
        </p:spPr>
        <p:txBody>
          <a:bodyPr anchor="t" anchorCtr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079389" y="6412650"/>
            <a:ext cx="388999" cy="365125"/>
          </a:xfrm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fld id="{8500DCEC-28A8-7749-91A1-9345F35C432D}" type="slidenum">
              <a:rPr lang="en-US" kern="0" smtClean="0"/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1224" y="6386790"/>
            <a:ext cx="10294938" cy="408330"/>
          </a:xfrm>
        </p:spPr>
        <p:txBody>
          <a:bodyPr anchor="b">
            <a:noAutofit/>
          </a:bodyPr>
          <a:lstStyle>
            <a:lvl1pPr marL="0" indent="0">
              <a:buNone/>
              <a:defRPr sz="1100"/>
            </a:lvl1pPr>
            <a:lvl2pPr marL="265113" indent="0">
              <a:buNone/>
              <a:defRPr sz="1200"/>
            </a:lvl2pPr>
            <a:lvl3pPr marL="571500" indent="0">
              <a:buNone/>
              <a:defRPr sz="1200"/>
            </a:lvl3pPr>
            <a:lvl4pPr marL="801688" indent="0">
              <a:buNone/>
              <a:defRPr sz="1200"/>
            </a:lvl4pPr>
            <a:lvl5pPr marL="1031875" indent="0">
              <a:buNone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96675" y="3078065"/>
            <a:ext cx="10800000" cy="3096000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0"/>
              </a:spcAft>
              <a:defRPr sz="1200"/>
            </a:lvl1pPr>
            <a:lvl2pPr>
              <a:spcBef>
                <a:spcPts val="300"/>
              </a:spcBef>
              <a:spcAft>
                <a:spcPts val="0"/>
              </a:spcAft>
              <a:defRPr sz="1600"/>
            </a:lvl2pPr>
            <a:lvl3pPr>
              <a:spcBef>
                <a:spcPts val="100"/>
              </a:spcBef>
              <a:spcAft>
                <a:spcPts val="0"/>
              </a:spcAft>
              <a:defRPr sz="1400"/>
            </a:lvl3pPr>
            <a:lvl4pPr>
              <a:spcBef>
                <a:spcPts val="100"/>
              </a:spcBef>
              <a:spcAft>
                <a:spcPts val="0"/>
              </a:spcAft>
              <a:defRPr sz="1200"/>
            </a:lvl4pPr>
            <a:lvl5pPr>
              <a:spcBef>
                <a:spcPts val="100"/>
              </a:spcBef>
              <a:spcAft>
                <a:spcPts val="0"/>
              </a:spcAft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597B5FEF-D573-4FDD-95EC-377876D5096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96675" y="2005063"/>
            <a:ext cx="10800000" cy="1073002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0"/>
              </a:spcAft>
              <a:defRPr sz="1200"/>
            </a:lvl1pPr>
            <a:lvl2pPr marL="265113" indent="0">
              <a:spcBef>
                <a:spcPts val="300"/>
              </a:spcBef>
              <a:spcAft>
                <a:spcPts val="0"/>
              </a:spcAft>
              <a:buNone/>
              <a:defRPr sz="1600"/>
            </a:lvl2pPr>
            <a:lvl3pPr>
              <a:spcBef>
                <a:spcPts val="100"/>
              </a:spcBef>
              <a:spcAft>
                <a:spcPts val="0"/>
              </a:spcAft>
              <a:defRPr sz="1400"/>
            </a:lvl3pPr>
            <a:lvl4pPr>
              <a:spcBef>
                <a:spcPts val="100"/>
              </a:spcBef>
              <a:spcAft>
                <a:spcPts val="0"/>
              </a:spcAft>
              <a:defRPr sz="1200"/>
            </a:lvl4pPr>
            <a:lvl5pPr>
              <a:spcBef>
                <a:spcPts val="100"/>
              </a:spcBef>
              <a:spcAft>
                <a:spcPts val="0"/>
              </a:spcAft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79439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>
        <p15:guide id="1" orient="horz" pos="1933">
          <p15:clr>
            <a:srgbClr val="FBAE40"/>
          </p15:clr>
        </p15:guide>
        <p15:guide id="2" orient="horz" pos="125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DB550-713C-024B-AFE8-36C3DA3DE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368" y="159119"/>
            <a:ext cx="10800000" cy="102651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1225" y="6342578"/>
            <a:ext cx="10294938" cy="408330"/>
          </a:xfrm>
        </p:spPr>
        <p:txBody>
          <a:bodyPr anchor="b">
            <a:noAutofit/>
          </a:bodyPr>
          <a:lstStyle>
            <a:lvl1pPr marL="0" indent="0">
              <a:buNone/>
              <a:defRPr sz="1100"/>
            </a:lvl1pPr>
            <a:lvl2pPr marL="265113" indent="0">
              <a:buNone/>
              <a:defRPr sz="1200"/>
            </a:lvl2pPr>
            <a:lvl3pPr marL="571500" indent="0">
              <a:buNone/>
              <a:defRPr sz="1200"/>
            </a:lvl3pPr>
            <a:lvl4pPr marL="801688" indent="0">
              <a:buNone/>
              <a:defRPr sz="1200"/>
            </a:lvl4pPr>
            <a:lvl5pPr marL="1031875" indent="0">
              <a:buNone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079389" y="6412650"/>
            <a:ext cx="388999" cy="365125"/>
          </a:xfrm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fld id="{8500DCEC-28A8-7749-91A1-9345F35C432D}" type="slidenum">
              <a:rPr lang="en-US" kern="0" smtClean="0"/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200528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DB550-713C-024B-AFE8-36C3DA3DE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301" y="159119"/>
            <a:ext cx="10800000" cy="102651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364C26A6-5325-4EAE-A5E9-088C31C12BA0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693301" y="1371600"/>
            <a:ext cx="10800000" cy="4965699"/>
          </a:xfr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1158" y="6342578"/>
            <a:ext cx="10294938" cy="408330"/>
          </a:xfrm>
        </p:spPr>
        <p:txBody>
          <a:bodyPr anchor="b">
            <a:noAutofit/>
          </a:bodyPr>
          <a:lstStyle>
            <a:lvl1pPr marL="0" indent="0">
              <a:buNone/>
              <a:defRPr sz="1100"/>
            </a:lvl1pPr>
            <a:lvl2pPr marL="265113" indent="0">
              <a:buNone/>
              <a:defRPr sz="1200"/>
            </a:lvl2pPr>
            <a:lvl3pPr marL="571500" indent="0">
              <a:buNone/>
              <a:defRPr sz="1200"/>
            </a:lvl3pPr>
            <a:lvl4pPr marL="801688" indent="0">
              <a:buNone/>
              <a:defRPr sz="1200"/>
            </a:lvl4pPr>
            <a:lvl5pPr marL="1031875" indent="0">
              <a:buNone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11079389" y="6412650"/>
            <a:ext cx="388999" cy="365125"/>
          </a:xfrm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fld id="{8500DCEC-28A8-7749-91A1-9345F35C432D}" type="slidenum">
              <a:rPr lang="en-US" kern="0" smtClean="0"/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147335878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DB550-713C-024B-AFE8-36C3DA3DE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301" y="159119"/>
            <a:ext cx="10800000" cy="102651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43B12624-0F0C-3944-93AD-1794E0CA2D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93301" y="1185636"/>
            <a:ext cx="10800000" cy="537153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>
              <a:buNone/>
              <a:defRPr sz="2200" baseline="0">
                <a:solidFill>
                  <a:schemeClr val="accent4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93301" y="1722438"/>
            <a:ext cx="10800000" cy="4359275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1158" y="6342578"/>
            <a:ext cx="10294938" cy="408330"/>
          </a:xfrm>
        </p:spPr>
        <p:txBody>
          <a:bodyPr anchor="b">
            <a:noAutofit/>
          </a:bodyPr>
          <a:lstStyle>
            <a:lvl1pPr marL="0" indent="0">
              <a:buNone/>
              <a:defRPr sz="1100"/>
            </a:lvl1pPr>
            <a:lvl2pPr marL="265113" indent="0">
              <a:buNone/>
              <a:defRPr sz="1200"/>
            </a:lvl2pPr>
            <a:lvl3pPr marL="571500" indent="0">
              <a:buNone/>
              <a:defRPr sz="1200"/>
            </a:lvl3pPr>
            <a:lvl4pPr marL="801688" indent="0">
              <a:buNone/>
              <a:defRPr sz="1200"/>
            </a:lvl4pPr>
            <a:lvl5pPr marL="1031875" indent="0">
              <a:buNone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079389" y="6412650"/>
            <a:ext cx="388999" cy="365125"/>
          </a:xfrm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fld id="{8500DCEC-28A8-7749-91A1-9345F35C432D}" type="slidenum">
              <a:rPr lang="en-US" kern="0" smtClean="0"/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26094401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DB550-713C-024B-AFE8-36C3DA3DE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367" y="159119"/>
            <a:ext cx="10800000" cy="1026518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43B12624-0F0C-3944-93AD-1794E0CA2D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93367" y="1090628"/>
            <a:ext cx="10800000" cy="632162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>
              <a:buNone/>
              <a:defRPr sz="2200" baseline="0">
                <a:solidFill>
                  <a:schemeClr val="accent4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1224" y="6342578"/>
            <a:ext cx="10294938" cy="408330"/>
          </a:xfrm>
        </p:spPr>
        <p:txBody>
          <a:bodyPr anchor="b">
            <a:noAutofit/>
          </a:bodyPr>
          <a:lstStyle>
            <a:lvl1pPr marL="0" indent="0">
              <a:buNone/>
              <a:defRPr sz="1100">
                <a:latin typeface="Calibri"/>
                <a:cs typeface="Calibri"/>
              </a:defRPr>
            </a:lvl1pPr>
            <a:lvl2pPr marL="265113" indent="0">
              <a:buNone/>
              <a:defRPr sz="1200"/>
            </a:lvl2pPr>
            <a:lvl3pPr marL="571500" indent="0">
              <a:buNone/>
              <a:defRPr sz="1200"/>
            </a:lvl3pPr>
            <a:lvl4pPr marL="801688" indent="0">
              <a:buNone/>
              <a:defRPr sz="1200"/>
            </a:lvl4pPr>
            <a:lvl5pPr marL="1031875" indent="0">
              <a:buNone/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1079389" y="6412650"/>
            <a:ext cx="388999" cy="365125"/>
          </a:xfrm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fld id="{8500DCEC-28A8-7749-91A1-9345F35C432D}" type="slidenum">
              <a:rPr lang="en-US" kern="0" smtClean="0"/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8934585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65C13F-7B3B-9D46-9DB5-F4DEC5956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090" y="1371600"/>
            <a:ext cx="10800000" cy="4707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93E81B20-8139-E841-A031-0AE03A0B2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725" y="159119"/>
            <a:ext cx="10800000" cy="1026518"/>
          </a:xfrm>
          <a:prstGeom prst="rect">
            <a:avLst/>
          </a:prstGeom>
        </p:spPr>
        <p:txBody>
          <a:bodyPr vert="horz" anchor="ctr" anchorCtr="0"/>
          <a:lstStyle/>
          <a:p>
            <a:pPr lvl="0" algn="l"/>
            <a:r>
              <a:rPr lang="en-US" dirty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1800760" y="4782838"/>
            <a:ext cx="218965" cy="19269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/>
              <a:cs typeface="Calibri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11805139" y="5820487"/>
            <a:ext cx="210207" cy="19269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/>
              <a:cs typeface="Calibri"/>
            </a:endParaRPr>
          </a:p>
        </p:txBody>
      </p:sp>
      <p:sp>
        <p:nvSpPr>
          <p:cNvPr id="12" name="Isosceles Triangle 11"/>
          <p:cNvSpPr/>
          <p:nvPr userDrawn="1"/>
        </p:nvSpPr>
        <p:spPr>
          <a:xfrm>
            <a:off x="11805139" y="5448489"/>
            <a:ext cx="210207" cy="192690"/>
          </a:xfrm>
          <a:prstGeom prst="triangl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/>
              <a:cs typeface="Calibri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11800760" y="6178960"/>
            <a:ext cx="218965" cy="192690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/>
              <a:cs typeface="Calibri"/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11805139" y="5110406"/>
            <a:ext cx="210207" cy="192690"/>
          </a:xfrm>
          <a:prstGeom prst="ellipse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/>
              <a:cs typeface="Calibri"/>
            </a:endParaRPr>
          </a:p>
        </p:txBody>
      </p:sp>
      <p:sp>
        <p:nvSpPr>
          <p:cNvPr id="15" name="Isosceles Triangle 14"/>
          <p:cNvSpPr/>
          <p:nvPr userDrawn="1"/>
        </p:nvSpPr>
        <p:spPr>
          <a:xfrm>
            <a:off x="11805139" y="6511790"/>
            <a:ext cx="210207" cy="192690"/>
          </a:xfrm>
          <a:prstGeom prst="triangle">
            <a:avLst/>
          </a:prstGeom>
          <a:noFill/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/>
              <a:cs typeface="Calibri"/>
            </a:endParaRPr>
          </a:p>
        </p:txBody>
      </p: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FFD556BC-330A-9644-883B-73B701F09C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60167" y="6412650"/>
            <a:ext cx="546705" cy="365125"/>
          </a:xfrm>
          <a:prstGeom prst="rect">
            <a:avLst/>
          </a:prstGeom>
        </p:spPr>
        <p:txBody>
          <a:bodyPr anchor="b"/>
          <a:lstStyle>
            <a:lvl1pPr algn="r">
              <a:defRPr sz="1100">
                <a:solidFill>
                  <a:schemeClr val="accent1"/>
                </a:solidFill>
                <a:latin typeface="Calibri"/>
                <a:cs typeface="Calibri"/>
              </a:defRPr>
            </a:lvl1pPr>
          </a:lstStyle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fld id="{8500DCEC-28A8-7749-91A1-9345F35C432D}" type="slidenum">
              <a:rPr lang="en-US" kern="0" smtClean="0"/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kern="0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660467" y="6385864"/>
            <a:ext cx="10299700" cy="0"/>
          </a:xfrm>
          <a:prstGeom prst="line">
            <a:avLst/>
          </a:prstGeom>
          <a:ln w="12700">
            <a:solidFill>
              <a:schemeClr val="accent6"/>
            </a:solidFill>
            <a:prstDash val="dot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164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153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  <p:sldLayoutId id="2147484059" r:id="rId12"/>
    <p:sldLayoutId id="2147484060" r:id="rId13"/>
    <p:sldLayoutId id="2147484061" r:id="rId14"/>
    <p:sldLayoutId id="2147484062" r:id="rId15"/>
    <p:sldLayoutId id="2147484063" r:id="rId16"/>
    <p:sldLayoutId id="2147484064" r:id="rId17"/>
    <p:sldLayoutId id="2147484065" r:id="rId18"/>
    <p:sldLayoutId id="2147484066" r:id="rId19"/>
    <p:sldLayoutId id="2147484067" r:id="rId20"/>
    <p:sldLayoutId id="2147484068" r:id="rId21"/>
    <p:sldLayoutId id="2147484069" r:id="rId22"/>
    <p:sldLayoutId id="2147484070" r:id="rId23"/>
    <p:sldLayoutId id="2147484072" r:id="rId24"/>
    <p:sldLayoutId id="2147484073" r:id="rId25"/>
    <p:sldLayoutId id="2147484071" r:id="rId26"/>
  </p:sldLayoutIdLst>
  <p:transition spd="med">
    <p:fade/>
  </p:transition>
  <p:hf hdr="0" ftr="0"/>
  <p:txStyles>
    <p:titleStyle>
      <a:lvl1pPr algn="l" defTabSz="4572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3200" b="1" kern="1200" smtClean="0">
          <a:solidFill>
            <a:schemeClr val="accent1"/>
          </a:solidFill>
          <a:latin typeface="Calibri"/>
          <a:ea typeface="+mj-ea"/>
          <a:cs typeface="Calibri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30188" marR="0" indent="-230188" algn="l" defTabSz="4572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>
          <a:schemeClr val="accent1"/>
        </a:buClr>
        <a:buSzTx/>
        <a:buFont typeface="Arial"/>
        <a:buChar char="•"/>
        <a:tabLst/>
        <a:defRPr sz="2400" kern="1200">
          <a:solidFill>
            <a:schemeClr val="accent6"/>
          </a:solidFill>
          <a:latin typeface="Calibri"/>
          <a:ea typeface="+mn-ea"/>
          <a:cs typeface="Calibri"/>
        </a:defRPr>
      </a:lvl1pPr>
      <a:lvl2pPr marL="608013" indent="-342900" algn="l" defTabSz="457200" rtl="0" eaLnBrk="1" fontAlgn="base" hangingPunct="1">
        <a:lnSpc>
          <a:spcPct val="100000"/>
        </a:lnSpc>
        <a:spcBef>
          <a:spcPts val="300"/>
        </a:spcBef>
        <a:spcAft>
          <a:spcPct val="0"/>
        </a:spcAft>
        <a:buClr>
          <a:schemeClr val="accent4"/>
        </a:buClr>
        <a:buFont typeface="Wingdings" charset="2"/>
        <a:buChar char="§"/>
        <a:tabLst/>
        <a:defRPr sz="2400" kern="1200">
          <a:solidFill>
            <a:schemeClr val="accent6"/>
          </a:solidFill>
          <a:latin typeface="Calibri"/>
          <a:ea typeface="+mn-ea"/>
          <a:cs typeface="Calibri"/>
        </a:defRPr>
      </a:lvl2pPr>
      <a:lvl3pPr marL="857250" indent="-285750" algn="l" defTabSz="457200" rtl="0" eaLnBrk="1" fontAlgn="base" hangingPunct="1">
        <a:lnSpc>
          <a:spcPct val="100000"/>
        </a:lnSpc>
        <a:spcBef>
          <a:spcPts val="100"/>
        </a:spcBef>
        <a:spcAft>
          <a:spcPct val="0"/>
        </a:spcAft>
        <a:buClr>
          <a:schemeClr val="accent3"/>
        </a:buClr>
        <a:buSzPct val="50000"/>
        <a:buFont typeface="Lucida Grande"/>
        <a:buChar char="▲"/>
        <a:tabLst/>
        <a:defRPr sz="2000" kern="1200">
          <a:solidFill>
            <a:schemeClr val="accent6"/>
          </a:solidFill>
          <a:latin typeface="Calibri"/>
          <a:ea typeface="+mn-ea"/>
          <a:cs typeface="Calibri"/>
        </a:defRPr>
      </a:lvl3pPr>
      <a:lvl4pPr marL="976313" indent="-174625" algn="l" defTabSz="457200" rtl="0" eaLnBrk="1" fontAlgn="base" hangingPunct="1">
        <a:lnSpc>
          <a:spcPct val="100000"/>
        </a:lnSpc>
        <a:spcBef>
          <a:spcPts val="100"/>
        </a:spcBef>
        <a:spcAft>
          <a:spcPct val="0"/>
        </a:spcAft>
        <a:buClr>
          <a:schemeClr val="accent1"/>
        </a:buClr>
        <a:buSzPct val="100000"/>
        <a:buFont typeface="Courier New"/>
        <a:buChar char="o"/>
        <a:tabLst/>
        <a:defRPr sz="1800" kern="1200">
          <a:solidFill>
            <a:schemeClr val="accent6"/>
          </a:solidFill>
          <a:latin typeface="Calibri"/>
          <a:ea typeface="+mn-ea"/>
          <a:cs typeface="Calibri"/>
        </a:defRPr>
      </a:lvl4pPr>
      <a:lvl5pPr marL="1200150" indent="-168275" algn="l" defTabSz="457200" rtl="0" eaLnBrk="1" fontAlgn="base" hangingPunct="1">
        <a:lnSpc>
          <a:spcPct val="100000"/>
        </a:lnSpc>
        <a:spcBef>
          <a:spcPts val="100"/>
        </a:spcBef>
        <a:spcAft>
          <a:spcPct val="0"/>
        </a:spcAft>
        <a:buClr>
          <a:schemeClr val="accent4"/>
        </a:buClr>
        <a:buSzPct val="50000"/>
        <a:buFont typeface="Wingdings" charset="2"/>
        <a:buChar char=""/>
        <a:tabLst/>
        <a:defRPr sz="1800" kern="1200">
          <a:solidFill>
            <a:schemeClr val="accent6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438">
          <p15:clr>
            <a:srgbClr val="F26B43"/>
          </p15:clr>
        </p15:guide>
        <p15:guide id="3" pos="72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Understanding Sleep Studies in Achondroplasia: Which? When? Why?</a:t>
            </a:r>
            <a:br>
              <a:rPr lang="en-GB" dirty="0"/>
            </a:br>
            <a:br>
              <a:rPr lang="en-GB" dirty="0"/>
            </a:br>
            <a:r>
              <a:rPr lang="en-GB" dirty="0"/>
              <a:t>Minutes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Tuesday 24th October 2023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158C24-0C6F-11CE-4997-F6EF781F40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25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DDE1F-A36B-5EF9-0A43-79F2D359D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Most Respondents Found This Event to be of a High Standard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8CCCE1B-D3A3-0FB2-B043-13688FCAB6C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53990993"/>
              </p:ext>
            </p:extLst>
          </p:nvPr>
        </p:nvGraphicFramePr>
        <p:xfrm>
          <a:off x="693738" y="1374775"/>
          <a:ext cx="5181600" cy="470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9806DFD1-5332-6422-BDCB-0CB7829C93A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64161081"/>
              </p:ext>
            </p:extLst>
          </p:nvPr>
        </p:nvGraphicFramePr>
        <p:xfrm>
          <a:off x="6315075" y="1374775"/>
          <a:ext cx="5181600" cy="470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933704-E7C8-2843-BB85-EA9EAE6EED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Based on data from 32 respondents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B1CE8-D512-2F62-F1B7-0350988175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fld id="{8500DCEC-28A8-7749-91A1-9345F35C432D}" type="slidenum">
              <a:rPr lang="en-US" kern="0" smtClean="0"/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t>10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78395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4C14A-E61F-2916-C1B7-17C44EE4C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367" y="159119"/>
            <a:ext cx="10800000" cy="1026518"/>
          </a:xfrm>
        </p:spPr>
        <p:txBody>
          <a:bodyPr/>
          <a:lstStyle/>
          <a:p>
            <a:r>
              <a:rPr lang="en-GB" dirty="0"/>
              <a:t>Most Respondents Felt the Content Will Inform Their Practice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2CF1496-50AF-3EB8-0EA4-EA8CCE0AE21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69960472"/>
              </p:ext>
            </p:extLst>
          </p:nvPr>
        </p:nvGraphicFramePr>
        <p:xfrm>
          <a:off x="693738" y="1374775"/>
          <a:ext cx="5181600" cy="470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F061D26F-C851-82F6-FB13-94153E5040C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7648923"/>
              </p:ext>
            </p:extLst>
          </p:nvPr>
        </p:nvGraphicFramePr>
        <p:xfrm>
          <a:off x="6315075" y="1374775"/>
          <a:ext cx="5181600" cy="470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D99C01-4400-0375-5CB4-1BBD15A63F8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1224" y="6342578"/>
            <a:ext cx="10294938" cy="408330"/>
          </a:xfrm>
        </p:spPr>
        <p:txBody>
          <a:bodyPr/>
          <a:lstStyle/>
          <a:p>
            <a:r>
              <a:rPr lang="en-GB" dirty="0"/>
              <a:t>*Based on data from 32 respondents; </a:t>
            </a:r>
            <a:r>
              <a:rPr lang="en-GB" altLang="en-US" dirty="0"/>
              <a:t>†</a:t>
            </a:r>
            <a:r>
              <a:rPr lang="en-GB" dirty="0"/>
              <a:t> Based on data from 30 respondents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9D994-BF29-DC7E-D0A9-E8B26840E0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079389" y="6412650"/>
            <a:ext cx="388999" cy="365125"/>
          </a:xfrm>
        </p:spPr>
        <p:txBody>
          <a:bodyPr/>
          <a:lstStyle/>
          <a:p>
            <a:fld id="{8500DCEC-28A8-7749-91A1-9345F35C432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A021-DE6E-FA97-BA53-5F5864079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Comments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04ECC9-7279-9C31-3034-6A5FDC3B0FD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Based on data from 3 responses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6B84A7-58B4-C0AD-159F-EE64F96B78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0DCEC-28A8-7749-91A1-9345F35C432D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AD699C4-F9FF-0947-737C-4B5C88BF8CCD}"/>
              </a:ext>
            </a:extLst>
          </p:cNvPr>
          <p:cNvGrpSpPr/>
          <p:nvPr/>
        </p:nvGrpSpPr>
        <p:grpSpPr>
          <a:xfrm>
            <a:off x="822897" y="1103705"/>
            <a:ext cx="3622591" cy="1830397"/>
            <a:chOff x="7762720" y="1370721"/>
            <a:chExt cx="3622591" cy="183039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B12D790-E622-3046-4CB0-7271246EB9AB}"/>
                </a:ext>
              </a:extLst>
            </p:cNvPr>
            <p:cNvGrpSpPr/>
            <p:nvPr/>
          </p:nvGrpSpPr>
          <p:grpSpPr>
            <a:xfrm>
              <a:off x="7830839" y="1370721"/>
              <a:ext cx="3554472" cy="1830397"/>
              <a:chOff x="7830839" y="1370721"/>
              <a:chExt cx="3554472" cy="1830397"/>
            </a:xfrm>
          </p:grpSpPr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1853A1C2-E863-6563-31AD-A968EAF266AE}"/>
                  </a:ext>
                </a:extLst>
              </p:cNvPr>
              <p:cNvSpPr/>
              <p:nvPr/>
            </p:nvSpPr>
            <p:spPr>
              <a:xfrm>
                <a:off x="7830839" y="1370721"/>
                <a:ext cx="3554472" cy="159936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Triangle 6">
                <a:extLst>
                  <a:ext uri="{FF2B5EF4-FFF2-40B4-BE49-F238E27FC236}">
                    <a16:creationId xmlns:a16="http://schemas.microsoft.com/office/drawing/2014/main" id="{10199174-C370-66F6-D2B1-FD0AAF803B93}"/>
                  </a:ext>
                </a:extLst>
              </p:cNvPr>
              <p:cNvSpPr/>
              <p:nvPr/>
            </p:nvSpPr>
            <p:spPr>
              <a:xfrm rot="13841592">
                <a:off x="7876505" y="2451722"/>
                <a:ext cx="742520" cy="756271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4106506-877B-9390-4486-1EFFF7EDF920}"/>
                </a:ext>
              </a:extLst>
            </p:cNvPr>
            <p:cNvSpPr txBox="1"/>
            <p:nvPr/>
          </p:nvSpPr>
          <p:spPr>
            <a:xfrm>
              <a:off x="7762720" y="1603255"/>
              <a:ext cx="3333203" cy="1200329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lvl="1" algn="ctr"/>
              <a:r>
                <a:rPr lang="en-GB" dirty="0">
                  <a:solidFill>
                    <a:schemeClr val="bg1"/>
                  </a:solidFill>
                </a:rPr>
                <a:t>The event provides very useful information of how to manage sleep disorders in ACH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1489FB6-B566-E369-AD14-C279D198EF09}"/>
              </a:ext>
            </a:extLst>
          </p:cNvPr>
          <p:cNvGrpSpPr/>
          <p:nvPr/>
        </p:nvGrpSpPr>
        <p:grpSpPr>
          <a:xfrm>
            <a:off x="3515592" y="2338053"/>
            <a:ext cx="5188968" cy="2193098"/>
            <a:chOff x="6096001" y="3302965"/>
            <a:chExt cx="5188968" cy="219309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81560E6-E15D-B783-1D01-6FC0C2B2422E}"/>
                </a:ext>
              </a:extLst>
            </p:cNvPr>
            <p:cNvGrpSpPr/>
            <p:nvPr/>
          </p:nvGrpSpPr>
          <p:grpSpPr>
            <a:xfrm>
              <a:off x="6096001" y="3302965"/>
              <a:ext cx="5188968" cy="2193098"/>
              <a:chOff x="7830839" y="1370721"/>
              <a:chExt cx="3554472" cy="1830397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1CB7FCCB-CDC7-60B2-99B3-4C8F1F2797BB}"/>
                  </a:ext>
                </a:extLst>
              </p:cNvPr>
              <p:cNvSpPr/>
              <p:nvPr/>
            </p:nvSpPr>
            <p:spPr>
              <a:xfrm>
                <a:off x="7830839" y="1370721"/>
                <a:ext cx="3554472" cy="159936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riangle 14">
                <a:extLst>
                  <a:ext uri="{FF2B5EF4-FFF2-40B4-BE49-F238E27FC236}">
                    <a16:creationId xmlns:a16="http://schemas.microsoft.com/office/drawing/2014/main" id="{EC58EB5F-E08D-8067-B05D-8CA617E389E5}"/>
                  </a:ext>
                </a:extLst>
              </p:cNvPr>
              <p:cNvSpPr/>
              <p:nvPr/>
            </p:nvSpPr>
            <p:spPr>
              <a:xfrm rot="13841592">
                <a:off x="7876505" y="2451722"/>
                <a:ext cx="742520" cy="756271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AF44E69-A69D-4FDA-BEFD-D479A98B70C0}"/>
                </a:ext>
              </a:extLst>
            </p:cNvPr>
            <p:cNvSpPr txBox="1"/>
            <p:nvPr/>
          </p:nvSpPr>
          <p:spPr>
            <a:xfrm>
              <a:off x="6167852" y="3544430"/>
              <a:ext cx="4706434" cy="1477328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lvl="1" algn="ctr"/>
              <a:r>
                <a:rPr lang="en-GB" dirty="0">
                  <a:solidFill>
                    <a:schemeClr val="bg1"/>
                  </a:solidFill>
                </a:rPr>
                <a:t>I am a therapist working with children with achondroplasia so while I don't request sleeps studies or analyse results, it was extremely useful to hear from experts in the field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7DEEAAF5-B8EB-D3C6-5698-A3F25111F982}"/>
              </a:ext>
            </a:extLst>
          </p:cNvPr>
          <p:cNvSpPr txBox="1"/>
          <p:nvPr/>
        </p:nvSpPr>
        <p:spPr>
          <a:xfrm>
            <a:off x="7978000" y="3995189"/>
            <a:ext cx="3225820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</a:pPr>
            <a:r>
              <a:rPr lang="en-GB" i="1" dirty="0"/>
              <a:t>Will the information you learnt affect your clinical practice?</a:t>
            </a:r>
            <a:endParaRPr kumimoji="0" lang="en-US" i="0" u="none" strike="noStrike" kern="1200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D8824F9-DB8D-CA51-EFE9-B8E583C645C2}"/>
              </a:ext>
            </a:extLst>
          </p:cNvPr>
          <p:cNvGrpSpPr/>
          <p:nvPr/>
        </p:nvGrpSpPr>
        <p:grpSpPr>
          <a:xfrm>
            <a:off x="7813674" y="4616422"/>
            <a:ext cx="3554472" cy="1830397"/>
            <a:chOff x="7524917" y="4011411"/>
            <a:chExt cx="3554472" cy="1830397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532836C-DF32-0773-A71B-EAF1B72CEEE4}"/>
                </a:ext>
              </a:extLst>
            </p:cNvPr>
            <p:cNvGrpSpPr/>
            <p:nvPr/>
          </p:nvGrpSpPr>
          <p:grpSpPr>
            <a:xfrm>
              <a:off x="7524917" y="4011411"/>
              <a:ext cx="3554472" cy="1830397"/>
              <a:chOff x="7830839" y="1370721"/>
              <a:chExt cx="3554472" cy="1830397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0FF08959-E5C4-E799-92AD-63FABF962E1F}"/>
                  </a:ext>
                </a:extLst>
              </p:cNvPr>
              <p:cNvSpPr/>
              <p:nvPr/>
            </p:nvSpPr>
            <p:spPr>
              <a:xfrm>
                <a:off x="7830839" y="1370721"/>
                <a:ext cx="3554472" cy="159936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Triangle 26">
                <a:extLst>
                  <a:ext uri="{FF2B5EF4-FFF2-40B4-BE49-F238E27FC236}">
                    <a16:creationId xmlns:a16="http://schemas.microsoft.com/office/drawing/2014/main" id="{4A9D02DA-F90F-D3B5-EB24-98B3BBBF3834}"/>
                  </a:ext>
                </a:extLst>
              </p:cNvPr>
              <p:cNvSpPr/>
              <p:nvPr/>
            </p:nvSpPr>
            <p:spPr>
              <a:xfrm rot="13841592">
                <a:off x="7876505" y="2451722"/>
                <a:ext cx="742520" cy="756271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EE591C6-1EE8-9EC0-8A08-8A2E7C49CD2C}"/>
                </a:ext>
              </a:extLst>
            </p:cNvPr>
            <p:cNvSpPr txBox="1"/>
            <p:nvPr/>
          </p:nvSpPr>
          <p:spPr>
            <a:xfrm>
              <a:off x="7635552" y="4470825"/>
              <a:ext cx="3333203" cy="646331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bg1"/>
                  </a:solidFill>
                </a:rPr>
                <a:t>Standardization of an internal age-specific protocol for ACH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716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BDFBD-7D67-16F9-D54E-444572A46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Executive summary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138A6-9134-C75B-6756-D9E0E983C8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BC3C1A-08A8-2D38-6AE5-72DD3C5835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579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4C30E5E-8702-8214-26BB-D3B8B9395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Executive Summary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D123E94-FCA2-16D5-A147-0B00DC04383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There is currently no protocol for screening and managing sleep-disordered breathing in individuals with achondroplasia</a:t>
            </a:r>
          </a:p>
          <a:p>
            <a:r>
              <a:rPr lang="en-GB" dirty="0"/>
              <a:t>100% of live poll respondents agreed that access to appropriate expertise to assess </a:t>
            </a:r>
            <a:br>
              <a:rPr lang="en-GB" dirty="0"/>
            </a:br>
            <a:r>
              <a:rPr lang="en-GB" dirty="0"/>
              <a:t>sleep-disordered breathing is essential in centres managing achondroplasia</a:t>
            </a:r>
          </a:p>
          <a:p>
            <a:r>
              <a:rPr lang="en-GB" dirty="0"/>
              <a:t>Five guiding principles were developed prior to the workshop; these were presented, discussed, and voted on</a:t>
            </a:r>
          </a:p>
          <a:p>
            <a:pPr lvl="1"/>
            <a:r>
              <a:rPr lang="en-GB" dirty="0"/>
              <a:t>Attendees largely agreed with the guiding principles, except for one which was reworded</a:t>
            </a:r>
          </a:p>
          <a:p>
            <a:pPr lvl="1"/>
            <a:r>
              <a:rPr lang="en-GB" dirty="0"/>
              <a:t>There was 100% agreement amongst attendees to pass all guiding principles</a:t>
            </a:r>
          </a:p>
          <a:p>
            <a:pPr lvl="1"/>
            <a:r>
              <a:rPr lang="en-GB" dirty="0"/>
              <a:t>The mean level of agreement with the principles ranged </a:t>
            </a:r>
            <a:r>
              <a:rPr lang="en-GB"/>
              <a:t>from 8.9–9.7 </a:t>
            </a:r>
            <a:r>
              <a:rPr lang="en-GB" dirty="0"/>
              <a:t>(on a scale of 1–10, with 10 being strongly agree)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B55EC9-DFE3-2C69-F7FF-9982B839C3C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04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AD941-D3EB-EFF4-67DD-CCCB6DC63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155" y="159119"/>
            <a:ext cx="10800000" cy="1026518"/>
          </a:xfrm>
        </p:spPr>
        <p:txBody>
          <a:bodyPr/>
          <a:lstStyle/>
          <a:p>
            <a:r>
              <a:rPr lang="en-GB" dirty="0"/>
              <a:t>Attendee Overview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8F6E2C-9273-1E66-3D2F-7F67BDB5ED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936163" y="6412650"/>
            <a:ext cx="532226" cy="365125"/>
          </a:xfrm>
        </p:spPr>
        <p:txBody>
          <a:bodyPr/>
          <a:lstStyle/>
          <a:p>
            <a:fld id="{8500DCEC-28A8-7749-91A1-9345F35C432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26107DE-D64C-188E-44B2-8B4A62F0FB3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41224" y="6386790"/>
            <a:ext cx="10294938" cy="408330"/>
          </a:xfrm>
        </p:spPr>
        <p:txBody>
          <a:bodyPr>
            <a:normAutofit fontScale="92500" lnSpcReduction="10000"/>
          </a:bodyPr>
          <a:lstStyle/>
          <a:p>
            <a:endParaRPr lang="en-GB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9FFF143-51AC-04EC-E814-4DFC774400F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8053698"/>
              </p:ext>
            </p:extLst>
          </p:nvPr>
        </p:nvGraphicFramePr>
        <p:xfrm>
          <a:off x="696913" y="1370013"/>
          <a:ext cx="10801275" cy="2021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68000">
                  <a:extLst>
                    <a:ext uri="{9D8B030D-6E8A-4147-A177-3AD203B41FA5}">
                      <a16:colId xmlns:a16="http://schemas.microsoft.com/office/drawing/2014/main" val="1357274855"/>
                    </a:ext>
                  </a:extLst>
                </a:gridCol>
                <a:gridCol w="2844425">
                  <a:extLst>
                    <a:ext uri="{9D8B030D-6E8A-4147-A177-3AD203B41FA5}">
                      <a16:colId xmlns:a16="http://schemas.microsoft.com/office/drawing/2014/main" val="3093902609"/>
                    </a:ext>
                  </a:extLst>
                </a:gridCol>
                <a:gridCol w="2844425">
                  <a:extLst>
                    <a:ext uri="{9D8B030D-6E8A-4147-A177-3AD203B41FA5}">
                      <a16:colId xmlns:a16="http://schemas.microsoft.com/office/drawing/2014/main" val="951826404"/>
                    </a:ext>
                  </a:extLst>
                </a:gridCol>
                <a:gridCol w="2844425">
                  <a:extLst>
                    <a:ext uri="{9D8B030D-6E8A-4147-A177-3AD203B41FA5}">
                      <a16:colId xmlns:a16="http://schemas.microsoft.com/office/drawing/2014/main" val="3411040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Understanding Sleep Studies in Achondroplasia: Which? When? Why?</a:t>
                      </a:r>
                    </a:p>
                    <a:p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2023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Clinical Management Challenges in Infants and Young Children</a:t>
                      </a:r>
                      <a:b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2022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Detection and Management of Foramen Magnum Stenosis</a:t>
                      </a:r>
                      <a:b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233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attendees (total)</a:t>
                      </a:r>
                    </a:p>
                    <a:p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HCP</a:t>
                      </a:r>
                    </a:p>
                    <a:p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  <a:br>
                        <a:rPr lang="en-GB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br>
                        <a:rPr lang="en-GB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2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</a:p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05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sponsors attending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873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countries represented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368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51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BA801-72D7-F2FE-3A7F-8FEE802DC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284A43-35D1-143B-1D98-A0D3FD08B8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500DCEC-28A8-7749-91A1-9345F35C432D}" type="slidenum">
              <a:rPr lang="en-US" noProof="0" smtClean="0"/>
              <a:pPr lvl="0"/>
              <a:t>5</a:t>
            </a:fld>
            <a:endParaRPr lang="en-US" noProof="0" dirty="0"/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773CF59F-F3AE-1E54-763F-6C36F7D4F0A1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88610420"/>
              </p:ext>
            </p:extLst>
          </p:nvPr>
        </p:nvGraphicFramePr>
        <p:xfrm>
          <a:off x="696913" y="1370013"/>
          <a:ext cx="10799762" cy="471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BCF664-5EC9-084B-4DCD-67237D8BB91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92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C26B9-A443-8F05-9440-C2F01A8F8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D93E40-5B16-51AD-C1FC-D7FBD2BCD3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0DCEC-28A8-7749-91A1-9345F35C432D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6CF7BAE-DC40-A5EE-62D9-2F5AB8DEB912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97798578"/>
              </p:ext>
            </p:extLst>
          </p:nvPr>
        </p:nvGraphicFramePr>
        <p:xfrm>
          <a:off x="696913" y="1370013"/>
          <a:ext cx="10799761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514758">
                  <a:extLst>
                    <a:ext uri="{9D8B030D-6E8A-4147-A177-3AD203B41FA5}">
                      <a16:colId xmlns:a16="http://schemas.microsoft.com/office/drawing/2014/main" val="3422129065"/>
                    </a:ext>
                  </a:extLst>
                </a:gridCol>
                <a:gridCol w="3285003">
                  <a:extLst>
                    <a:ext uri="{9D8B030D-6E8A-4147-A177-3AD203B41FA5}">
                      <a16:colId xmlns:a16="http://schemas.microsoft.com/office/drawing/2014/main" val="39366646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GB" sz="18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Understanding Sleep Studies in Achondroplasia: Which? When? Why?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471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Understanding Sleep-disordered Breathing in Achondroplasia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/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Brigitte Fauroux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4854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Which Sleep Study?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Josef Milerad </a:t>
                      </a:r>
                      <a:endParaRPr lang="en-GB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8296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Diagnosing Sleep-disordered Breathing: Clinical Indications vs Screening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Mieke Boon and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Núria Madureira 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8160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Therapeutic Options for Sleep-disordered Breathing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Brigitte Fauroux and Lino Nobili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5530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Management of Sleep-disordered Breathing: Interactive Case Study Discussion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Mieke Boon and Lino Nobili 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953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Summary and Close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/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Brigitte Fauroux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7798533"/>
                  </a:ext>
                </a:extLst>
              </a:tr>
            </a:tbl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3373003-13B0-022E-1014-3DE8016B53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6AF49-1630-C358-805E-6CF7905CD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Principles for </a:t>
            </a:r>
            <a:br>
              <a:rPr lang="en-US" dirty="0"/>
            </a:br>
            <a:r>
              <a:rPr lang="en-US" dirty="0"/>
              <a:t>Sleep-Disordered Breathing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60169-A58E-7FA9-AE2A-2EC06C3699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030B5-8F34-BEEB-F07E-E7586CE6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525826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4C7DB-D14F-38E4-8441-724FB66AE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EAF Guiding Principles for Sleep-disordered Breathing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86D902-B63A-FEE6-2718-73CC7D5127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</a:pPr>
            <a:fld id="{8500DCEC-28A8-7749-91A1-9345F35C432D}" type="slidenum">
              <a:rPr lang="en-US" kern="0" smtClean="0"/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</a:pPr>
              <a:t>8</a:t>
            </a:fld>
            <a:endParaRPr lang="en-US" kern="0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9A38245-688F-2D00-82EC-D909BCC54DF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56177693"/>
              </p:ext>
            </p:extLst>
          </p:nvPr>
        </p:nvGraphicFramePr>
        <p:xfrm>
          <a:off x="696120" y="1370013"/>
          <a:ext cx="10799760" cy="35356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01191">
                  <a:extLst>
                    <a:ext uri="{9D8B030D-6E8A-4147-A177-3AD203B41FA5}">
                      <a16:colId xmlns:a16="http://schemas.microsoft.com/office/drawing/2014/main" val="3677199323"/>
                    </a:ext>
                  </a:extLst>
                </a:gridCol>
                <a:gridCol w="6653385">
                  <a:extLst>
                    <a:ext uri="{9D8B030D-6E8A-4147-A177-3AD203B41FA5}">
                      <a16:colId xmlns:a16="http://schemas.microsoft.com/office/drawing/2014/main" val="19722791"/>
                    </a:ext>
                  </a:extLst>
                </a:gridCol>
                <a:gridCol w="1782417">
                  <a:extLst>
                    <a:ext uri="{9D8B030D-6E8A-4147-A177-3AD203B41FA5}">
                      <a16:colId xmlns:a16="http://schemas.microsoft.com/office/drawing/2014/main" val="2796185070"/>
                    </a:ext>
                  </a:extLst>
                </a:gridCol>
                <a:gridCol w="1662767">
                  <a:extLst>
                    <a:ext uri="{9D8B030D-6E8A-4147-A177-3AD203B41FA5}">
                      <a16:colId xmlns:a16="http://schemas.microsoft.com/office/drawing/2014/main" val="36536293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Guiding Principle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Vote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Level of agreement</a:t>
                      </a:r>
                    </a:p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(mean; range)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045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Due to the high prevalence of sleep-disordered breathing in individuals with achondroplasia of all ages, and the risk of associated complications, lifelong assessment and proactive management is required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8.9 (5–10)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0200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type of sleep study required to assess for SDB should be individualised to the age, needs and symptoms of the patient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8.9 (6–10)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7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Screening for SDB should be undertaken routinely throughout the life course, with particular focus on the early years of life when onset is more common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 (7–10)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1100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 SDB is suspected, a sleep study should be performed, with scoring made by a sleep specialist as soon as possible; interpretation and therapeutic management should be performed within an achondroplasia MDT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9.5 (7–10)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5694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Stepwise therapeutic management should be individualised to the type and severity of SDB and the age of the patient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9.7 (8–10)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6191725"/>
                  </a:ext>
                </a:extLst>
              </a:tr>
            </a:tbl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2C4AFA-7929-F208-C552-DE66DB937EA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42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28604-65F7-A14A-A1CC-AF1F7C9E6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5B74B-9536-E702-19F5-6D5E8AC15A1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A3C04-ADA4-20E8-F9BC-45BA57FFB5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41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EAF PPT Template">
  <a:themeElements>
    <a:clrScheme name="Custom 1 1">
      <a:dk1>
        <a:srgbClr val="000000"/>
      </a:dk1>
      <a:lt1>
        <a:srgbClr val="FFFFFF"/>
      </a:lt1>
      <a:dk2>
        <a:srgbClr val="000000"/>
      </a:dk2>
      <a:lt2>
        <a:srgbClr val="F2F2F2"/>
      </a:lt2>
      <a:accent1>
        <a:srgbClr val="DA2686"/>
      </a:accent1>
      <a:accent2>
        <a:srgbClr val="F05B00"/>
      </a:accent2>
      <a:accent3>
        <a:srgbClr val="7E3C9B"/>
      </a:accent3>
      <a:accent4>
        <a:srgbClr val="E50043"/>
      </a:accent4>
      <a:accent5>
        <a:srgbClr val="3E3F96"/>
      </a:accent5>
      <a:accent6>
        <a:srgbClr val="646464"/>
      </a:accent6>
      <a:hlink>
        <a:srgbClr val="002E56"/>
      </a:hlink>
      <a:folHlink>
        <a:srgbClr val="646464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/>
      <a:bodyPr wrap="none" rtlCol="0">
        <a:sp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i="0" u="none" strike="noStrike" kern="1200" spc="0" normalizeH="0" baseline="0" noProof="0" dirty="0" err="1" smtClean="0">
            <a:ln>
              <a:noFill/>
            </a:ln>
            <a:solidFill>
              <a:schemeClr val="tx2"/>
            </a:solidFill>
            <a:effectLst/>
            <a:uLnTx/>
            <a:uFillTx/>
            <a:latin typeface="Arial"/>
            <a:ea typeface="+mn-ea"/>
            <a:cs typeface="Arial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imon Harris Intro Slides v1.4.pptx" id="{F5282FB6-8795-4AD2-9136-1BA17F065941}" vid="{3299993C-FACA-4208-AD84-DEF842106C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10336</TotalTime>
  <Words>709</Words>
  <Application>Microsoft Office PowerPoint</Application>
  <PresentationFormat>Widescreen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Lucida Grande</vt:lpstr>
      <vt:lpstr>Wingdings</vt:lpstr>
      <vt:lpstr>EAF PPT Template</vt:lpstr>
      <vt:lpstr>Understanding Sleep Studies in Achondroplasia: Which? When? Why?  Minutes</vt:lpstr>
      <vt:lpstr>Executive summary</vt:lpstr>
      <vt:lpstr>Executive Summary</vt:lpstr>
      <vt:lpstr>Attendee Overview</vt:lpstr>
      <vt:lpstr>Objectives </vt:lpstr>
      <vt:lpstr>Agenda </vt:lpstr>
      <vt:lpstr>Guiding Principles for  Sleep-Disordered Breathing</vt:lpstr>
      <vt:lpstr>EAF Guiding Principles for Sleep-disordered Breathing</vt:lpstr>
      <vt:lpstr>Evaluations</vt:lpstr>
      <vt:lpstr>Most Respondents Found This Event to be of a High Standard</vt:lpstr>
      <vt:lpstr>Most Respondents Felt the Content Will Inform Their Practice</vt:lpstr>
      <vt:lpstr>Comments</vt:lpstr>
    </vt:vector>
  </TitlesOfParts>
  <Company>Biomarin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BioMarin Gene Therapy Global Scientific Symposium</dc:title>
  <dc:creator>Angus Lennon</dc:creator>
  <cp:lastModifiedBy>Alex Hutchings</cp:lastModifiedBy>
  <cp:revision>736</cp:revision>
  <cp:lastPrinted>2020-02-06T09:14:13Z</cp:lastPrinted>
  <dcterms:created xsi:type="dcterms:W3CDTF">2020-01-13T17:31:47Z</dcterms:created>
  <dcterms:modified xsi:type="dcterms:W3CDTF">2023-11-21T16:45:43Z</dcterms:modified>
</cp:coreProperties>
</file>