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1241" r:id="rId3"/>
    <p:sldId id="1569" r:id="rId4"/>
    <p:sldId id="1242" r:id="rId5"/>
    <p:sldId id="1243" r:id="rId6"/>
    <p:sldId id="1563" r:id="rId7"/>
    <p:sldId id="1349" r:id="rId8"/>
    <p:sldId id="1350" r:id="rId9"/>
    <p:sldId id="1352" r:id="rId10"/>
    <p:sldId id="1568" r:id="rId11"/>
    <p:sldId id="1564" r:id="rId12"/>
    <p:sldId id="15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A7E280-9211-254F-96CA-F3C8D913A871}">
          <p14:sldIdLst>
            <p14:sldId id="256"/>
          </p14:sldIdLst>
        </p14:section>
        <p14:section name="Executive Summary" id="{6DCC4AD5-E7DA-8F45-989C-3EC66F60B9AE}">
          <p14:sldIdLst>
            <p14:sldId id="1241"/>
            <p14:sldId id="1569"/>
            <p14:sldId id="1242"/>
          </p14:sldIdLst>
        </p14:section>
        <p14:section name="Overview" id="{F0D26A26-8C59-F74F-8171-3F83C97D1278}">
          <p14:sldIdLst>
            <p14:sldId id="1243"/>
            <p14:sldId id="1563"/>
            <p14:sldId id="1349"/>
          </p14:sldIdLst>
        </p14:section>
        <p14:section name="Evaluations" id="{C22D5113-B32A-4245-8BF8-9FF677F0DC04}">
          <p14:sldIdLst>
            <p14:sldId id="1350"/>
            <p14:sldId id="1352"/>
            <p14:sldId id="1568"/>
            <p14:sldId id="1564"/>
            <p14:sldId id="15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6D8116-FC5B-B956-2039-6B09060D49C7}" name="John Roberts" initials="JR" userId="S-1-5-21-1761596898-488640096-3501999246-1191" providerId="AD"/>
  <p188:author id="{860F7D23-F238-664D-C620-195AE995299F}" name="Kate Avery" initials="KA" userId="S::Kate.avery@elmgroupltd.com::f119444a-d0e0-437f-93b6-5f2e7c6853cd" providerId="AD"/>
  <p188:author id="{D49824B8-C00F-5861-E6C6-EDE78474F7F9}" name="Alex Hutchings" initials="AH" userId="S::alex.hutchings@elmgroupltd.com::874b0824-c527-4ba1-95a2-1b05436ce1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2" autoAdjust="0"/>
    <p:restoredTop sz="94686"/>
  </p:normalViewPr>
  <p:slideViewPr>
    <p:cSldViewPr showGuides="1">
      <p:cViewPr varScale="1">
        <p:scale>
          <a:sx n="82" d="100"/>
          <a:sy n="82" d="100"/>
        </p:scale>
        <p:origin x="192" y="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How would you rate the quality of the programme this event?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3-4926-A5D7-F9452A2A85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3-4926-A5D7-F9452A2A85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3-4926-A5D7-F9452A2A85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Fairly Good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</c:v>
                </c:pt>
                <c:pt idx="1">
                  <c:v>0.25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2-473B-A405-59064529F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How would you rate the quality of the organisation this event?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Organisation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F0-427E-B7BF-E1461FDB5F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F0-427E-B7BF-E1461FDB5F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Excellent</c:v>
                </c:pt>
                <c:pt idx="1">
                  <c:v>Good 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1-4D49-9CEE-35B75FB807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Did the event fulfil your educational goals and expected learning outcomes?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would you rate the quality of the organisation this event?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58-4705-B5FA-E82D880C9C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58-4705-B5FA-E82D880C9C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58-4705-B5FA-E82D880C9C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Very Much</c:v>
                </c:pt>
                <c:pt idx="1">
                  <c:v>Somewhat </c:v>
                </c:pt>
                <c:pt idx="2">
                  <c:v>Not Much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0-4435-B841-C09173F1D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Will the information you learnt affect your </a:t>
            </a:r>
            <a:br>
              <a:rPr lang="en-GB" sz="1400" dirty="0"/>
            </a:br>
            <a:r>
              <a:rPr lang="en-GB" sz="1400" dirty="0"/>
              <a:t>clinical practice?</a:t>
            </a:r>
            <a:endParaRPr lang="en-GB" sz="1400" baseline="30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Practice use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B2-42B6-ACA0-B23EAFC4EF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B2-42B6-ACA0-B23EAFC4EF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B2-42B6-ACA0-B23EAFC4EF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89-4B50-B912-6228466A83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Very Much</c:v>
                </c:pt>
                <c:pt idx="1">
                  <c:v>Somewhat</c:v>
                </c:pt>
                <c:pt idx="2">
                  <c:v>Undecided</c:v>
                </c:pt>
                <c:pt idx="3">
                  <c:v>Not Much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</c:v>
                </c:pt>
                <c:pt idx="1">
                  <c:v>0.45</c:v>
                </c:pt>
                <c:pt idx="2">
                  <c:v>0.1</c:v>
                </c:pt>
                <c:pt idx="3" formatCode="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D0-4DB3-A137-2C5ABD8C3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ED8A1-1DA2-4AEF-BD21-BF4716547F0F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538D2BD-2CAF-4278-B4DD-E6A82AC68A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Review whether current outcome measures for achondroplasia are still fit for purpose in the era of therapeutic management 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9DB2B0-C91F-4764-8D46-03D39B05CA5C}" type="parTrans" cxnId="{04128158-BDCE-460B-8732-DEE509219DAD}">
      <dgm:prSet/>
      <dgm:spPr/>
      <dgm:t>
        <a:bodyPr/>
        <a:lstStyle/>
        <a:p>
          <a:endParaRPr lang="en-US"/>
        </a:p>
      </dgm:t>
    </dgm:pt>
    <dgm:pt modelId="{615F4848-5B99-4CCF-865B-073DDDC1F8CA}" type="sibTrans" cxnId="{04128158-BDCE-460B-8732-DEE509219DAD}">
      <dgm:prSet/>
      <dgm:spPr/>
      <dgm:t>
        <a:bodyPr/>
        <a:lstStyle/>
        <a:p>
          <a:endParaRPr lang="en-US"/>
        </a:p>
      </dgm:t>
    </dgm:pt>
    <dgm:pt modelId="{FDBF011C-76DA-4C38-9C3A-DD9F4730B3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Explore real-world experience of available therapeutic options from both a patient and healthcare professional perspective</a:t>
          </a:r>
          <a:endParaRPr lang="en-GB" sz="2500" dirty="0"/>
        </a:p>
      </dgm:t>
    </dgm:pt>
    <dgm:pt modelId="{3E6B1A61-39DD-4AF2-B479-BFBFA52713E8}" type="parTrans" cxnId="{7C943316-7879-4A1F-97E1-BAA6BA83753C}">
      <dgm:prSet/>
      <dgm:spPr/>
      <dgm:t>
        <a:bodyPr/>
        <a:lstStyle/>
        <a:p>
          <a:endParaRPr lang="en-GB"/>
        </a:p>
      </dgm:t>
    </dgm:pt>
    <dgm:pt modelId="{4265D392-E55C-48A3-A81A-05624E6C6DCF}" type="sibTrans" cxnId="{7C943316-7879-4A1F-97E1-BAA6BA83753C}">
      <dgm:prSet/>
      <dgm:spPr/>
      <dgm:t>
        <a:bodyPr/>
        <a:lstStyle/>
        <a:p>
          <a:endParaRPr lang="en-GB"/>
        </a:p>
      </dgm:t>
    </dgm:pt>
    <dgm:pt modelId="{860A2397-2C29-4CB3-91D2-6C7E4785F1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Review therapeutic options in the pipeline and discuss potential future treatment paradigms </a:t>
          </a:r>
        </a:p>
      </dgm:t>
    </dgm:pt>
    <dgm:pt modelId="{A683EE23-D8F9-4789-A14C-7388944D8EC2}" type="parTrans" cxnId="{3AA84101-C95F-4C14-8135-CFD7C0FF0640}">
      <dgm:prSet/>
      <dgm:spPr/>
      <dgm:t>
        <a:bodyPr/>
        <a:lstStyle/>
        <a:p>
          <a:endParaRPr lang="en-GB"/>
        </a:p>
      </dgm:t>
    </dgm:pt>
    <dgm:pt modelId="{E3888904-477D-4653-BAE6-44AC5DD0D342}" type="sibTrans" cxnId="{3AA84101-C95F-4C14-8135-CFD7C0FF0640}">
      <dgm:prSet/>
      <dgm:spPr/>
      <dgm:t>
        <a:bodyPr/>
        <a:lstStyle/>
        <a:p>
          <a:endParaRPr lang="en-GB"/>
        </a:p>
      </dgm:t>
    </dgm:pt>
    <dgm:pt modelId="{0999788E-1356-41C4-8FCA-10755886110A}" type="pres">
      <dgm:prSet presAssocID="{84EED8A1-1DA2-4AEF-BD21-BF4716547F0F}" presName="root" presStyleCnt="0">
        <dgm:presLayoutVars>
          <dgm:dir/>
          <dgm:resizeHandles val="exact"/>
        </dgm:presLayoutVars>
      </dgm:prSet>
      <dgm:spPr/>
    </dgm:pt>
    <dgm:pt modelId="{55CBF423-C672-462C-958A-7F0038904ADF}" type="pres">
      <dgm:prSet presAssocID="{E538D2BD-2CAF-4278-B4DD-E6A82AC68A65}" presName="compNode" presStyleCnt="0"/>
      <dgm:spPr/>
    </dgm:pt>
    <dgm:pt modelId="{BEA7C657-0ECC-4BC7-A8C0-264B078E9C3E}" type="pres">
      <dgm:prSet presAssocID="{E538D2BD-2CAF-4278-B4DD-E6A82AC68A65}" presName="bgRect" presStyleLbl="bgShp" presStyleIdx="0" presStyleCnt="3"/>
      <dgm:spPr/>
    </dgm:pt>
    <dgm:pt modelId="{CE5879B9-A1CC-49F3-AA25-D57E9AAA01B4}" type="pres">
      <dgm:prSet presAssocID="{E538D2BD-2CAF-4278-B4DD-E6A82AC68A65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86B5152-D97F-4202-AAD8-26892C122F71}" type="pres">
      <dgm:prSet presAssocID="{E538D2BD-2CAF-4278-B4DD-E6A82AC68A65}" presName="spaceRect" presStyleCnt="0"/>
      <dgm:spPr/>
    </dgm:pt>
    <dgm:pt modelId="{2D02603C-7479-48E9-95B8-63659310B53A}" type="pres">
      <dgm:prSet presAssocID="{E538D2BD-2CAF-4278-B4DD-E6A82AC68A65}" presName="parTx" presStyleLbl="revTx" presStyleIdx="0" presStyleCnt="3" custScaleY="100198">
        <dgm:presLayoutVars>
          <dgm:chMax val="0"/>
          <dgm:chPref val="0"/>
        </dgm:presLayoutVars>
      </dgm:prSet>
      <dgm:spPr/>
    </dgm:pt>
    <dgm:pt modelId="{18CB39B3-79C8-4BC1-8EEC-CEDE48FE94DC}" type="pres">
      <dgm:prSet presAssocID="{615F4848-5B99-4CCF-865B-073DDDC1F8CA}" presName="sibTrans" presStyleCnt="0"/>
      <dgm:spPr/>
    </dgm:pt>
    <dgm:pt modelId="{75755A63-CF0D-4331-9DB7-AA218D2E58BD}" type="pres">
      <dgm:prSet presAssocID="{FDBF011C-76DA-4C38-9C3A-DD9F4730B3BD}" presName="compNode" presStyleCnt="0"/>
      <dgm:spPr/>
    </dgm:pt>
    <dgm:pt modelId="{6CB48C7B-9656-4BC3-8A72-C21A80030208}" type="pres">
      <dgm:prSet presAssocID="{FDBF011C-76DA-4C38-9C3A-DD9F4730B3BD}" presName="bgRect" presStyleLbl="bgShp" presStyleIdx="1" presStyleCnt="3"/>
      <dgm:spPr/>
    </dgm:pt>
    <dgm:pt modelId="{C24F20CF-25F7-4C4B-9A5F-AAA98B80CA2A}" type="pres">
      <dgm:prSet presAssocID="{FDBF011C-76DA-4C38-9C3A-DD9F4730B3BD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BB879AFB-C4D6-4B30-B20C-8CFFFC6701E6}" type="pres">
      <dgm:prSet presAssocID="{FDBF011C-76DA-4C38-9C3A-DD9F4730B3BD}" presName="spaceRect" presStyleCnt="0"/>
      <dgm:spPr/>
    </dgm:pt>
    <dgm:pt modelId="{1E97C6EE-8E0F-4210-B32E-5E7D15C4681A}" type="pres">
      <dgm:prSet presAssocID="{FDBF011C-76DA-4C38-9C3A-DD9F4730B3BD}" presName="parTx" presStyleLbl="revTx" presStyleIdx="1" presStyleCnt="3">
        <dgm:presLayoutVars>
          <dgm:chMax val="0"/>
          <dgm:chPref val="0"/>
        </dgm:presLayoutVars>
      </dgm:prSet>
      <dgm:spPr/>
    </dgm:pt>
    <dgm:pt modelId="{1D2FE99D-A882-486E-9148-4886E20D7DD2}" type="pres">
      <dgm:prSet presAssocID="{4265D392-E55C-48A3-A81A-05624E6C6DCF}" presName="sibTrans" presStyleCnt="0"/>
      <dgm:spPr/>
    </dgm:pt>
    <dgm:pt modelId="{F902D36C-C4E8-4D10-8ADB-121FFD090933}" type="pres">
      <dgm:prSet presAssocID="{860A2397-2C29-4CB3-91D2-6C7E4785F1B9}" presName="compNode" presStyleCnt="0"/>
      <dgm:spPr/>
    </dgm:pt>
    <dgm:pt modelId="{2254A134-5255-42CC-A4F9-D296BEEE14E5}" type="pres">
      <dgm:prSet presAssocID="{860A2397-2C29-4CB3-91D2-6C7E4785F1B9}" presName="bgRect" presStyleLbl="bgShp" presStyleIdx="2" presStyleCnt="3"/>
      <dgm:spPr/>
    </dgm:pt>
    <dgm:pt modelId="{4C12A79B-2AAA-4B49-B664-5303B745A4D4}" type="pres">
      <dgm:prSet presAssocID="{860A2397-2C29-4CB3-91D2-6C7E4785F1B9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D340D0DA-DC76-45BF-B524-BA3B4FB1B2AA}" type="pres">
      <dgm:prSet presAssocID="{860A2397-2C29-4CB3-91D2-6C7E4785F1B9}" presName="spaceRect" presStyleCnt="0"/>
      <dgm:spPr/>
    </dgm:pt>
    <dgm:pt modelId="{667CFDE9-AAA4-4014-8730-6289760D89F9}" type="pres">
      <dgm:prSet presAssocID="{860A2397-2C29-4CB3-91D2-6C7E4785F1B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AA84101-C95F-4C14-8135-CFD7C0FF0640}" srcId="{84EED8A1-1DA2-4AEF-BD21-BF4716547F0F}" destId="{860A2397-2C29-4CB3-91D2-6C7E4785F1B9}" srcOrd="2" destOrd="0" parTransId="{A683EE23-D8F9-4789-A14C-7388944D8EC2}" sibTransId="{E3888904-477D-4653-BAE6-44AC5DD0D342}"/>
    <dgm:cxn modelId="{7C943316-7879-4A1F-97E1-BAA6BA83753C}" srcId="{84EED8A1-1DA2-4AEF-BD21-BF4716547F0F}" destId="{FDBF011C-76DA-4C38-9C3A-DD9F4730B3BD}" srcOrd="1" destOrd="0" parTransId="{3E6B1A61-39DD-4AF2-B479-BFBFA52713E8}" sibTransId="{4265D392-E55C-48A3-A81A-05624E6C6DCF}"/>
    <dgm:cxn modelId="{4B4E0B34-91FF-491B-ACE5-666A51CAB883}" type="presOf" srcId="{FDBF011C-76DA-4C38-9C3A-DD9F4730B3BD}" destId="{1E97C6EE-8E0F-4210-B32E-5E7D15C4681A}" srcOrd="0" destOrd="0" presId="urn:microsoft.com/office/officeart/2018/2/layout/IconVerticalSolidList"/>
    <dgm:cxn modelId="{04128158-BDCE-460B-8732-DEE509219DAD}" srcId="{84EED8A1-1DA2-4AEF-BD21-BF4716547F0F}" destId="{E538D2BD-2CAF-4278-B4DD-E6A82AC68A65}" srcOrd="0" destOrd="0" parTransId="{B79DB2B0-C91F-4764-8D46-03D39B05CA5C}" sibTransId="{615F4848-5B99-4CCF-865B-073DDDC1F8CA}"/>
    <dgm:cxn modelId="{C440F459-5066-4965-96A5-EC411010C2D6}" type="presOf" srcId="{84EED8A1-1DA2-4AEF-BD21-BF4716547F0F}" destId="{0999788E-1356-41C4-8FCA-10755886110A}" srcOrd="0" destOrd="0" presId="urn:microsoft.com/office/officeart/2018/2/layout/IconVerticalSolidList"/>
    <dgm:cxn modelId="{B21DAD9C-F0B4-4892-9D54-851599E3978A}" type="presOf" srcId="{860A2397-2C29-4CB3-91D2-6C7E4785F1B9}" destId="{667CFDE9-AAA4-4014-8730-6289760D89F9}" srcOrd="0" destOrd="0" presId="urn:microsoft.com/office/officeart/2018/2/layout/IconVerticalSolidList"/>
    <dgm:cxn modelId="{72BDF2A7-8E74-40C8-B158-B0C6CD6AB598}" type="presOf" srcId="{E538D2BD-2CAF-4278-B4DD-E6A82AC68A65}" destId="{2D02603C-7479-48E9-95B8-63659310B53A}" srcOrd="0" destOrd="0" presId="urn:microsoft.com/office/officeart/2018/2/layout/IconVerticalSolidList"/>
    <dgm:cxn modelId="{AA3AE1AC-3188-4954-8B08-F5E69548148C}" type="presParOf" srcId="{0999788E-1356-41C4-8FCA-10755886110A}" destId="{55CBF423-C672-462C-958A-7F0038904ADF}" srcOrd="0" destOrd="0" presId="urn:microsoft.com/office/officeart/2018/2/layout/IconVerticalSolidList"/>
    <dgm:cxn modelId="{1D40DE7F-E5AF-4E21-A2F6-5D85FF1C37FF}" type="presParOf" srcId="{55CBF423-C672-462C-958A-7F0038904ADF}" destId="{BEA7C657-0ECC-4BC7-A8C0-264B078E9C3E}" srcOrd="0" destOrd="0" presId="urn:microsoft.com/office/officeart/2018/2/layout/IconVerticalSolidList"/>
    <dgm:cxn modelId="{2F6D484C-4CA5-446B-BBA6-99EBD7289D27}" type="presParOf" srcId="{55CBF423-C672-462C-958A-7F0038904ADF}" destId="{CE5879B9-A1CC-49F3-AA25-D57E9AAA01B4}" srcOrd="1" destOrd="0" presId="urn:microsoft.com/office/officeart/2018/2/layout/IconVerticalSolidList"/>
    <dgm:cxn modelId="{E11EB5AE-9341-4811-81D7-E449D71E2DF8}" type="presParOf" srcId="{55CBF423-C672-462C-958A-7F0038904ADF}" destId="{886B5152-D97F-4202-AAD8-26892C122F71}" srcOrd="2" destOrd="0" presId="urn:microsoft.com/office/officeart/2018/2/layout/IconVerticalSolidList"/>
    <dgm:cxn modelId="{3FCC113E-9E48-4858-B87D-2F901AF226EF}" type="presParOf" srcId="{55CBF423-C672-462C-958A-7F0038904ADF}" destId="{2D02603C-7479-48E9-95B8-63659310B53A}" srcOrd="3" destOrd="0" presId="urn:microsoft.com/office/officeart/2018/2/layout/IconVerticalSolidList"/>
    <dgm:cxn modelId="{EDD7FFE6-BC8E-4082-AA0F-D0A8D7D4F8A4}" type="presParOf" srcId="{0999788E-1356-41C4-8FCA-10755886110A}" destId="{18CB39B3-79C8-4BC1-8EEC-CEDE48FE94DC}" srcOrd="1" destOrd="0" presId="urn:microsoft.com/office/officeart/2018/2/layout/IconVerticalSolidList"/>
    <dgm:cxn modelId="{12D46DEB-536A-4808-BE3C-CDD4470602D4}" type="presParOf" srcId="{0999788E-1356-41C4-8FCA-10755886110A}" destId="{75755A63-CF0D-4331-9DB7-AA218D2E58BD}" srcOrd="2" destOrd="0" presId="urn:microsoft.com/office/officeart/2018/2/layout/IconVerticalSolidList"/>
    <dgm:cxn modelId="{C79DE9B4-F7CB-400B-9C3D-7473F0358E19}" type="presParOf" srcId="{75755A63-CF0D-4331-9DB7-AA218D2E58BD}" destId="{6CB48C7B-9656-4BC3-8A72-C21A80030208}" srcOrd="0" destOrd="0" presId="urn:microsoft.com/office/officeart/2018/2/layout/IconVerticalSolidList"/>
    <dgm:cxn modelId="{2B71D770-8BCB-4C26-A220-05BFA93829C3}" type="presParOf" srcId="{75755A63-CF0D-4331-9DB7-AA218D2E58BD}" destId="{C24F20CF-25F7-4C4B-9A5F-AAA98B80CA2A}" srcOrd="1" destOrd="0" presId="urn:microsoft.com/office/officeart/2018/2/layout/IconVerticalSolidList"/>
    <dgm:cxn modelId="{0E2DD1EB-92C2-42E7-9100-806393A70D9C}" type="presParOf" srcId="{75755A63-CF0D-4331-9DB7-AA218D2E58BD}" destId="{BB879AFB-C4D6-4B30-B20C-8CFFFC6701E6}" srcOrd="2" destOrd="0" presId="urn:microsoft.com/office/officeart/2018/2/layout/IconVerticalSolidList"/>
    <dgm:cxn modelId="{0DA8A38B-F7A0-41C8-8061-863C89C8FF74}" type="presParOf" srcId="{75755A63-CF0D-4331-9DB7-AA218D2E58BD}" destId="{1E97C6EE-8E0F-4210-B32E-5E7D15C4681A}" srcOrd="3" destOrd="0" presId="urn:microsoft.com/office/officeart/2018/2/layout/IconVerticalSolidList"/>
    <dgm:cxn modelId="{40A164FF-3AC3-4CEF-90E3-3DED86A1C432}" type="presParOf" srcId="{0999788E-1356-41C4-8FCA-10755886110A}" destId="{1D2FE99D-A882-486E-9148-4886E20D7DD2}" srcOrd="3" destOrd="0" presId="urn:microsoft.com/office/officeart/2018/2/layout/IconVerticalSolidList"/>
    <dgm:cxn modelId="{BF2F51E8-2740-47CD-9570-D6648881F7BA}" type="presParOf" srcId="{0999788E-1356-41C4-8FCA-10755886110A}" destId="{F902D36C-C4E8-4D10-8ADB-121FFD090933}" srcOrd="4" destOrd="0" presId="urn:microsoft.com/office/officeart/2018/2/layout/IconVerticalSolidList"/>
    <dgm:cxn modelId="{83BFC749-D4ED-45EA-A3C7-73DF2FA03540}" type="presParOf" srcId="{F902D36C-C4E8-4D10-8ADB-121FFD090933}" destId="{2254A134-5255-42CC-A4F9-D296BEEE14E5}" srcOrd="0" destOrd="0" presId="urn:microsoft.com/office/officeart/2018/2/layout/IconVerticalSolidList"/>
    <dgm:cxn modelId="{9B277C39-E226-4026-A2B8-4792D3F7A39F}" type="presParOf" srcId="{F902D36C-C4E8-4D10-8ADB-121FFD090933}" destId="{4C12A79B-2AAA-4B49-B664-5303B745A4D4}" srcOrd="1" destOrd="0" presId="urn:microsoft.com/office/officeart/2018/2/layout/IconVerticalSolidList"/>
    <dgm:cxn modelId="{E58BDB7F-DCF2-4E2E-81BE-F1A2F6420059}" type="presParOf" srcId="{F902D36C-C4E8-4D10-8ADB-121FFD090933}" destId="{D340D0DA-DC76-45BF-B524-BA3B4FB1B2AA}" srcOrd="2" destOrd="0" presId="urn:microsoft.com/office/officeart/2018/2/layout/IconVerticalSolidList"/>
    <dgm:cxn modelId="{0D665ED2-16DC-4B51-835A-71731B28D130}" type="presParOf" srcId="{F902D36C-C4E8-4D10-8ADB-121FFD090933}" destId="{667CFDE9-AAA4-4014-8730-6289760D89F9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7C657-0ECC-4BC7-A8C0-264B078E9C3E}">
      <dsp:nvSpPr>
        <dsp:cNvPr id="0" name=""/>
        <dsp:cNvSpPr/>
      </dsp:nvSpPr>
      <dsp:spPr>
        <a:xfrm>
          <a:off x="0" y="2989"/>
          <a:ext cx="10800000" cy="1343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5879B9-A1CC-49F3-AA25-D57E9AAA01B4}">
      <dsp:nvSpPr>
        <dsp:cNvPr id="0" name=""/>
        <dsp:cNvSpPr/>
      </dsp:nvSpPr>
      <dsp:spPr>
        <a:xfrm>
          <a:off x="406479" y="305329"/>
          <a:ext cx="739053" cy="73905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02603C-7479-48E9-95B8-63659310B53A}">
      <dsp:nvSpPr>
        <dsp:cNvPr id="0" name=""/>
        <dsp:cNvSpPr/>
      </dsp:nvSpPr>
      <dsp:spPr>
        <a:xfrm>
          <a:off x="1552012" y="1658"/>
          <a:ext cx="9247987" cy="134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12" tIns="142212" rIns="142212" bIns="14221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Review whether current outcome measures for achondroplasia are still fit for purpose in the era of therapeutic management 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52012" y="1658"/>
        <a:ext cx="9247987" cy="1346393"/>
      </dsp:txXfrm>
    </dsp:sp>
    <dsp:sp modelId="{6CB48C7B-9656-4BC3-8A72-C21A80030208}">
      <dsp:nvSpPr>
        <dsp:cNvPr id="0" name=""/>
        <dsp:cNvSpPr/>
      </dsp:nvSpPr>
      <dsp:spPr>
        <a:xfrm>
          <a:off x="0" y="1683986"/>
          <a:ext cx="10800000" cy="1343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4F20CF-25F7-4C4B-9A5F-AAA98B80CA2A}">
      <dsp:nvSpPr>
        <dsp:cNvPr id="0" name=""/>
        <dsp:cNvSpPr/>
      </dsp:nvSpPr>
      <dsp:spPr>
        <a:xfrm>
          <a:off x="406479" y="1986326"/>
          <a:ext cx="739053" cy="73905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97C6EE-8E0F-4210-B32E-5E7D15C4681A}">
      <dsp:nvSpPr>
        <dsp:cNvPr id="0" name=""/>
        <dsp:cNvSpPr/>
      </dsp:nvSpPr>
      <dsp:spPr>
        <a:xfrm>
          <a:off x="1552012" y="1683986"/>
          <a:ext cx="9247987" cy="134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12" tIns="142212" rIns="142212" bIns="14221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Explore real-world experience of available therapeutic options from both a patient and healthcare professional perspective</a:t>
          </a:r>
          <a:endParaRPr lang="en-GB" sz="2500" kern="1200" dirty="0"/>
        </a:p>
      </dsp:txBody>
      <dsp:txXfrm>
        <a:off x="1552012" y="1683986"/>
        <a:ext cx="9247987" cy="1343733"/>
      </dsp:txXfrm>
    </dsp:sp>
    <dsp:sp modelId="{2254A134-5255-42CC-A4F9-D296BEEE14E5}">
      <dsp:nvSpPr>
        <dsp:cNvPr id="0" name=""/>
        <dsp:cNvSpPr/>
      </dsp:nvSpPr>
      <dsp:spPr>
        <a:xfrm>
          <a:off x="0" y="3363652"/>
          <a:ext cx="10800000" cy="1343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12A79B-2AAA-4B49-B664-5303B745A4D4}">
      <dsp:nvSpPr>
        <dsp:cNvPr id="0" name=""/>
        <dsp:cNvSpPr/>
      </dsp:nvSpPr>
      <dsp:spPr>
        <a:xfrm>
          <a:off x="406479" y="3665992"/>
          <a:ext cx="739053" cy="739053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CFDE9-AAA4-4014-8730-6289760D89F9}">
      <dsp:nvSpPr>
        <dsp:cNvPr id="0" name=""/>
        <dsp:cNvSpPr/>
      </dsp:nvSpPr>
      <dsp:spPr>
        <a:xfrm>
          <a:off x="1552012" y="3363652"/>
          <a:ext cx="9247987" cy="134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12" tIns="142212" rIns="142212" bIns="14221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Review therapeutic options in the pipeline and discuss potential future treatment paradigms </a:t>
          </a:r>
        </a:p>
      </dsp:txBody>
      <dsp:txXfrm>
        <a:off x="1552012" y="3363652"/>
        <a:ext cx="9247987" cy="134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 bwMode="gray">
          <a:xfrm>
            <a:off x="2758966" y="2843784"/>
            <a:ext cx="8666126" cy="1828800"/>
          </a:xfrm>
          <a:prstGeom prst="rect">
            <a:avLst/>
          </a:prstGeom>
        </p:spPr>
        <p:txBody>
          <a:bodyPr vert="horz" anchor="b"/>
          <a:lstStyle>
            <a:lvl1pPr algn="r">
              <a:defRPr sz="3200" b="0" cap="all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35F3686-4967-B249-A839-3A8CCA231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32703" y="5340096"/>
            <a:ext cx="8492389" cy="5852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E974753-F3AB-3748-A16E-C7BD3CDBF4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932703" y="6080760"/>
            <a:ext cx="8492389" cy="585216"/>
          </a:xfrm>
          <a:prstGeom prst="rect">
            <a:avLst/>
          </a:prstGeom>
        </p:spPr>
        <p:txBody>
          <a:bodyPr vert="horz">
            <a:noAutofit/>
          </a:bodyPr>
          <a:lstStyle>
            <a:lvl1pPr algn="r">
              <a:buNone/>
              <a:defRPr sz="1600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E0CAEBC-F35F-4E4D-B1C4-A7D934AAA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400" y="201600"/>
            <a:ext cx="4112155" cy="24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5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>
                <a:latin typeface="Calibri"/>
                <a:cs typeface="Calibri"/>
              </a:defRPr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6200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E3EBFF2-F86A-9F44-83CC-30442BB52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892" y="1257163"/>
            <a:ext cx="6321600" cy="38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77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00283" y="6177251"/>
            <a:ext cx="10515570" cy="256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708553" y="4599262"/>
            <a:ext cx="483447" cy="2258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975D3A8-82C4-9C42-99A6-B678A5242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892" y="1257163"/>
            <a:ext cx="6321600" cy="38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59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45573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076" y="1376058"/>
            <a:ext cx="8158113" cy="47008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8240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9445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367" y="1376058"/>
            <a:ext cx="8522616" cy="47008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3066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367" y="1375146"/>
            <a:ext cx="5181600" cy="47018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5816" y="1375145"/>
            <a:ext cx="5181600" cy="47018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0222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367" y="1375146"/>
            <a:ext cx="7826829" cy="47018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91222" y="1375146"/>
            <a:ext cx="2799837" cy="4701804"/>
          </a:xfrm>
        </p:spPr>
        <p:txBody>
          <a:bodyPr/>
          <a:lstStyle>
            <a:lvl3pPr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16736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367" y="1373391"/>
            <a:ext cx="249516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7685" y="1373391"/>
            <a:ext cx="803399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06617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67" y="1373259"/>
            <a:ext cx="51801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367" y="2197171"/>
            <a:ext cx="5180139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2668" y="1373259"/>
            <a:ext cx="51640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2668" y="2197171"/>
            <a:ext cx="516400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21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8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36" y="1373285"/>
            <a:ext cx="6518230" cy="470366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680" y="2057400"/>
            <a:ext cx="3932237" cy="40195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59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 bwMode="gray">
          <a:xfrm>
            <a:off x="1124173" y="2843784"/>
            <a:ext cx="5747273" cy="1828800"/>
          </a:xfrm>
          <a:prstGeom prst="rect">
            <a:avLst/>
          </a:prstGeom>
        </p:spPr>
        <p:txBody>
          <a:bodyPr vert="horz" anchor="b"/>
          <a:lstStyle>
            <a:lvl1pPr algn="l">
              <a:defRPr sz="3200" b="0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35F3686-4967-B249-A839-3A8CCA231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24174" y="5340096"/>
            <a:ext cx="5747272" cy="5852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E974753-F3AB-3748-A16E-C7BD3CDBF4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124174" y="6080760"/>
            <a:ext cx="5747272" cy="585216"/>
          </a:xfrm>
          <a:prstGeom prst="rect">
            <a:avLst/>
          </a:prstGeom>
        </p:spPr>
        <p:txBody>
          <a:bodyPr vert="horz">
            <a:noAutofit/>
          </a:bodyPr>
          <a:lstStyle>
            <a:lvl1pPr algn="l">
              <a:buNone/>
              <a:defRPr sz="16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799720" y="4787134"/>
            <a:ext cx="218965" cy="192690"/>
          </a:xfrm>
          <a:prstGeom prst="rect">
            <a:avLst/>
          </a:prstGeom>
          <a:solidFill>
            <a:srgbClr val="FFFFFF"/>
          </a:solidFill>
          <a:ln>
            <a:solidFill>
              <a:srgbClr val="E400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11804099" y="5824783"/>
            <a:ext cx="210207" cy="192690"/>
          </a:xfrm>
          <a:prstGeom prst="ellipse">
            <a:avLst/>
          </a:prstGeom>
          <a:solidFill>
            <a:srgbClr val="FFFFFF"/>
          </a:solidFill>
          <a:ln>
            <a:solidFill>
              <a:srgbClr val="CE00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>
            <a:off x="11804099" y="5452785"/>
            <a:ext cx="210207" cy="192690"/>
          </a:xfrm>
          <a:prstGeom prst="triangle">
            <a:avLst/>
          </a:prstGeom>
          <a:solidFill>
            <a:srgbClr val="FFFFFF"/>
          </a:solidFill>
          <a:ln>
            <a:solidFill>
              <a:srgbClr val="CE0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1799720" y="6183256"/>
            <a:ext cx="218965" cy="192690"/>
          </a:xfrm>
          <a:prstGeom prst="rect">
            <a:avLst/>
          </a:prstGeom>
          <a:solidFill>
            <a:srgbClr val="FFFFFF"/>
          </a:solidFill>
          <a:ln>
            <a:solidFill>
              <a:srgbClr val="BB16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11804099" y="5114702"/>
            <a:ext cx="210207" cy="192690"/>
          </a:xfrm>
          <a:prstGeom prst="ellipse">
            <a:avLst/>
          </a:prstGeom>
          <a:solidFill>
            <a:srgbClr val="FFFFFF"/>
          </a:solidFill>
          <a:ln>
            <a:solidFill>
              <a:srgbClr val="CE00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/>
          <p:cNvSpPr/>
          <p:nvPr userDrawn="1"/>
        </p:nvSpPr>
        <p:spPr>
          <a:xfrm>
            <a:off x="11804099" y="6516086"/>
            <a:ext cx="210207" cy="192690"/>
          </a:xfrm>
          <a:prstGeom prst="triangle">
            <a:avLst/>
          </a:prstGeom>
          <a:solidFill>
            <a:srgbClr val="FFFFFF"/>
          </a:solidFill>
          <a:ln>
            <a:solidFill>
              <a:srgbClr val="E400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3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8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65766" y="1363663"/>
            <a:ext cx="6527800" cy="4713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680" y="2057400"/>
            <a:ext cx="3932237" cy="40195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463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367" y="1371600"/>
            <a:ext cx="10800000" cy="4707517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63406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0808" y="365125"/>
            <a:ext cx="2595867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1680" y="365125"/>
            <a:ext cx="8046728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155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 bwMode="gray">
          <a:xfrm>
            <a:off x="2757600" y="2534400"/>
            <a:ext cx="8666126" cy="1828800"/>
          </a:xfrm>
          <a:prstGeom prst="rect">
            <a:avLst/>
          </a:prstGeom>
        </p:spPr>
        <p:txBody>
          <a:bodyPr vert="horz" anchor="b"/>
          <a:lstStyle>
            <a:lvl1pPr algn="r">
              <a:defRPr sz="3200" b="0" cap="all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35F3686-4967-B249-A839-3A8CCA231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32703" y="5029200"/>
            <a:ext cx="8492389" cy="5852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7A1E93EA-6104-7645-AE5E-B20475E47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400" y="201600"/>
            <a:ext cx="4112155" cy="248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05017D-20F5-7744-9606-165E9726CE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993" y="6265477"/>
            <a:ext cx="2016253" cy="2957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725743-87B4-6848-A0AB-71B61B8945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36383" y="6004441"/>
            <a:ext cx="1325716" cy="817788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8A7CBA-08EA-6940-86C2-3D36D0BA73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1656" y="5919047"/>
            <a:ext cx="2143736" cy="9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54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 bwMode="gray">
          <a:xfrm>
            <a:off x="2757600" y="2534400"/>
            <a:ext cx="8666126" cy="1828800"/>
          </a:xfrm>
          <a:prstGeom prst="rect">
            <a:avLst/>
          </a:prstGeom>
        </p:spPr>
        <p:txBody>
          <a:bodyPr vert="horz" anchor="b"/>
          <a:lstStyle>
            <a:lvl1pPr algn="r">
              <a:defRPr sz="3200" b="0" cap="all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35F3686-4967-B249-A839-3A8CCA231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32703" y="5029200"/>
            <a:ext cx="8492389" cy="5852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7A1E93EA-6104-7645-AE5E-B20475E47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400" y="201600"/>
            <a:ext cx="4112155" cy="248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05017D-20F5-7744-9606-165E9726CE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151" y="6172886"/>
            <a:ext cx="2398225" cy="3517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725743-87B4-6848-A0AB-71B61B8945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02875" y="5837722"/>
            <a:ext cx="1509036" cy="930872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8A7CBA-08EA-6940-86C2-3D36D0BA7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2514" r="10881"/>
          <a:stretch/>
        </p:blipFill>
        <p:spPr>
          <a:xfrm>
            <a:off x="9509760" y="5735049"/>
            <a:ext cx="1876089" cy="1129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63E946-E6F7-404D-B2FB-1C775A886E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37809" y="5977988"/>
            <a:ext cx="2167218" cy="72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09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pos="483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 bwMode="gray">
          <a:xfrm>
            <a:off x="2757600" y="2534400"/>
            <a:ext cx="8666126" cy="1828800"/>
          </a:xfrm>
          <a:prstGeom prst="rect">
            <a:avLst/>
          </a:prstGeom>
        </p:spPr>
        <p:txBody>
          <a:bodyPr vert="horz" anchor="b"/>
          <a:lstStyle>
            <a:lvl1pPr algn="r">
              <a:defRPr sz="3200" b="0" cap="all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35F3686-4967-B249-A839-3A8CCA231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32703" y="5029200"/>
            <a:ext cx="8492389" cy="5852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7A1E93EA-6104-7645-AE5E-B20475E47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400" y="201600"/>
            <a:ext cx="4112155" cy="2487600"/>
          </a:xfrm>
          <a:prstGeom prst="rect">
            <a:avLst/>
          </a:prstGeom>
        </p:spPr>
      </p:pic>
      <p:pic>
        <p:nvPicPr>
          <p:cNvPr id="10" name="Picture 9" descr="Home - Ascendis Pharma">
            <a:extLst>
              <a:ext uri="{FF2B5EF4-FFF2-40B4-BE49-F238E27FC236}">
                <a16:creationId xmlns:a16="http://schemas.microsoft.com/office/drawing/2014/main" id="{4C170B5B-132F-D74C-A9D6-B5991C49A6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21" y="6097588"/>
            <a:ext cx="1884913" cy="6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05017D-20F5-7744-9606-165E9726CE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756" y="6265477"/>
            <a:ext cx="2016253" cy="295717"/>
          </a:xfrm>
          <a:prstGeom prst="rect">
            <a:avLst/>
          </a:prstGeom>
        </p:spPr>
      </p:pic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1C752258-2AE7-E743-AE1A-1175DE094C97}"/>
              </a:ext>
            </a:extLst>
          </p:cNvPr>
          <p:cNvPicPr preferRelativeResize="0"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>
          <a:xfrm>
            <a:off x="7777111" y="6102206"/>
            <a:ext cx="1623592" cy="622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725743-87B4-6848-A0AB-71B61B8945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74351" y="6004441"/>
            <a:ext cx="1325716" cy="817788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8A7CBA-08EA-6940-86C2-3D36D0BA73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79385" y="5919047"/>
            <a:ext cx="2143736" cy="9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29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5496-FF45-1848-8BDB-DD51B2B2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0F9EB-5055-544C-A652-CA59DAE31B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F852A4-E3EC-5D48-BEAB-A65E985173FA}"/>
              </a:ext>
            </a:extLst>
          </p:cNvPr>
          <p:cNvSpPr/>
          <p:nvPr userDrawn="1"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DA2686"/>
                </a:solidFill>
              </a:rPr>
              <a:t>R218 G38 B134  /  C20 M94 Y0 K0 / #da2686</a:t>
            </a:r>
          </a:p>
          <a:p>
            <a:r>
              <a:rPr lang="en-GB" dirty="0">
                <a:solidFill>
                  <a:srgbClr val="7E3D9B"/>
                </a:solidFill>
              </a:rPr>
              <a:t>R126 G61 B155  /  C62 M86 Y0 K0 / #7e3d9b</a:t>
            </a:r>
          </a:p>
          <a:p>
            <a:r>
              <a:rPr lang="en-GB" dirty="0">
                <a:solidFill>
                  <a:srgbClr val="F05B00"/>
                </a:solidFill>
              </a:rPr>
              <a:t>R240 G91 B0  /  C0 M75 Y100 K0 / #f05b00</a:t>
            </a:r>
          </a:p>
          <a:p>
            <a:r>
              <a:rPr lang="en-GB" dirty="0">
                <a:solidFill>
                  <a:srgbClr val="E50043"/>
                </a:solidFill>
              </a:rPr>
              <a:t>R229 G0 B67  /  C0 M100 Y62 K0 / #e50043</a:t>
            </a:r>
          </a:p>
          <a:p>
            <a:r>
              <a:rPr lang="en-GB" dirty="0">
                <a:solidFill>
                  <a:srgbClr val="3E3F96"/>
                </a:solidFill>
              </a:rPr>
              <a:t>R62 G63 B150  /  C90 M83 Y0 K0 / #3e3f96</a:t>
            </a:r>
          </a:p>
        </p:txBody>
      </p:sp>
    </p:spTree>
    <p:extLst>
      <p:ext uri="{BB962C8B-B14F-4D97-AF65-F5344CB8AC3E}">
        <p14:creationId xmlns:p14="http://schemas.microsoft.com/office/powerpoint/2010/main" val="3279812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F Survey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368" y="1375146"/>
            <a:ext cx="7202858" cy="4701804"/>
          </a:xfrm>
        </p:spPr>
        <p:txBody>
          <a:bodyPr/>
          <a:lstStyle>
            <a:lvl2pPr indent="-285750" algn="l" defTabSz="457200" rtl="0" eaLnBrk="1" fontAlgn="base" hangingPunct="1">
              <a:lnSpc>
                <a:spcPct val="100000"/>
              </a:lnSpc>
              <a:spcAft>
                <a:spcPct val="0"/>
              </a:spcAft>
              <a:tabLst/>
              <a:defRPr lang="en-US" sz="1600" kern="1200" dirty="0">
                <a:solidFill>
                  <a:schemeClr val="accent6"/>
                </a:solidFill>
                <a:latin typeface="Calibri"/>
                <a:ea typeface="+mn-ea"/>
                <a:cs typeface="Calibri"/>
              </a:defRPr>
            </a:lvl2pPr>
            <a:lvl3pPr indent="-285750" algn="l" defTabSz="457200" rtl="0" eaLnBrk="1" fontAlgn="base" hangingPunct="1">
              <a:lnSpc>
                <a:spcPct val="100000"/>
              </a:lnSpc>
              <a:spcAft>
                <a:spcPct val="0"/>
              </a:spcAft>
              <a:tabLst/>
              <a:defRPr lang="en-US" sz="1600" kern="1200" dirty="0">
                <a:solidFill>
                  <a:schemeClr val="accent6"/>
                </a:solidFill>
                <a:latin typeface="Calibri"/>
                <a:ea typeface="+mn-ea"/>
                <a:cs typeface="Calibri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896226" y="1375146"/>
            <a:ext cx="3594833" cy="4701804"/>
          </a:xfrm>
        </p:spPr>
        <p:txBody>
          <a:bodyPr>
            <a:noAutofit/>
          </a:bodyPr>
          <a:lstStyle>
            <a:lvl1pPr>
              <a:buSzPct val="100000"/>
              <a:defRPr sz="1800"/>
            </a:lvl1pPr>
            <a:lvl2pPr marL="550863" indent="-285750">
              <a:buSzPct val="75000"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45450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14F5-F30F-89AA-FD9F-3B001A5DA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1EE98-9CD4-F51E-11AF-406B0932B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467E5-3A38-9A65-67FF-738744D5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100F-E7DF-BE42-B229-C6F772EE39BE}" type="datetimeFigureOut">
              <a:rPr lang="en-US" smtClean="0"/>
              <a:t>4/23/24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AB37-DDEB-BB3C-8D92-63FF307D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2EADB-BD08-ED36-76F7-74254594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9E3B-80F3-DB46-AA7A-660A8E3BD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46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EA92B7-5EEB-9A47-AE39-62FCFDAB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2C886-0A51-E147-86AA-BD560E5F3432}" type="datetimeFigureOut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23/04/2024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93A8A1-0BAF-964E-AB62-5FBCB52E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AD22CB-8265-B444-A460-92F86579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FB52F1-8487-F742-85CD-32A8C323687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DA268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DA268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68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155" y="159119"/>
            <a:ext cx="10800000" cy="102651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36163" y="6412650"/>
            <a:ext cx="532226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86790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8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96155" y="1370721"/>
            <a:ext cx="10800000" cy="470904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300"/>
              </a:spcBef>
              <a:spcAft>
                <a:spcPts val="0"/>
              </a:spcAft>
              <a:defRPr sz="2000"/>
            </a:lvl2pPr>
            <a:lvl3pPr>
              <a:spcBef>
                <a:spcPts val="100"/>
              </a:spcBef>
              <a:spcAft>
                <a:spcPts val="0"/>
              </a:spcAft>
              <a:defRPr sz="1800"/>
            </a:lvl3pPr>
            <a:lvl4pPr>
              <a:spcBef>
                <a:spcPts val="100"/>
              </a:spcBef>
              <a:spcAft>
                <a:spcPts val="0"/>
              </a:spcAft>
              <a:defRPr sz="1600"/>
            </a:lvl4pPr>
            <a:lvl5pPr>
              <a:spcBef>
                <a:spcPts val="1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824D-C2FF-CF4E-8A98-05F3FBC7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159119"/>
            <a:ext cx="10800000" cy="102651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74B23-4738-B54F-BAA5-437CF5F41C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DCEC-28A8-7749-91A1-9345F35C432D}" type="slidenum">
              <a:rPr lang="en-US" kern="0" smtClean="0"/>
              <a:pPr/>
              <a:t>‹#›</a:t>
            </a:fld>
            <a:endParaRPr lang="en-US" kern="0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7F613E8-4D2A-E140-84BB-70284635E4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000" y="6386789"/>
            <a:ext cx="10294939" cy="408331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07" indent="0">
              <a:buNone/>
              <a:defRPr sz="1200"/>
            </a:lvl2pPr>
            <a:lvl3pPr marL="571486" indent="0">
              <a:buNone/>
              <a:defRPr sz="1200"/>
            </a:lvl3pPr>
            <a:lvl4pPr marL="801668" indent="0">
              <a:buNone/>
              <a:defRPr sz="1200"/>
            </a:lvl4pPr>
            <a:lvl5pPr marL="1031849" indent="0"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C225B35-EEA6-9D4A-AFF9-74C02B9D4C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000" y="1370722"/>
            <a:ext cx="10800000" cy="394292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300"/>
              </a:spcBef>
              <a:spcAft>
                <a:spcPts val="0"/>
              </a:spcAft>
              <a:defRPr/>
            </a:lvl2pPr>
            <a:lvl3pPr>
              <a:spcBef>
                <a:spcPts val="100"/>
              </a:spcBef>
              <a:spcAft>
                <a:spcPts val="0"/>
              </a:spcAft>
              <a:defRPr/>
            </a:lvl3pPr>
            <a:lvl4pPr>
              <a:spcBef>
                <a:spcPts val="100"/>
              </a:spcBef>
              <a:spcAft>
                <a:spcPts val="0"/>
              </a:spcAft>
              <a:defRPr/>
            </a:lvl4pPr>
            <a:lvl5pPr>
              <a:spcBef>
                <a:spcPts val="1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2CA6D6-EE7C-8642-AEFB-ACE7DFDB5431}"/>
              </a:ext>
            </a:extLst>
          </p:cNvPr>
          <p:cNvSpPr/>
          <p:nvPr userDrawn="1"/>
        </p:nvSpPr>
        <p:spPr>
          <a:xfrm>
            <a:off x="702000" y="5330990"/>
            <a:ext cx="10800000" cy="736559"/>
          </a:xfrm>
          <a:prstGeom prst="roundRect">
            <a:avLst/>
          </a:prstGeom>
          <a:solidFill>
            <a:srgbClr val="7E3C9B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6538CE-4FE3-F64E-BF6A-CC090CAC29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456" y="5403201"/>
            <a:ext cx="10363200" cy="59213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23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75" y="159118"/>
            <a:ext cx="10800000" cy="1830019"/>
          </a:xfrm>
        </p:spPr>
        <p:txBody>
          <a:bodyPr anchor="t" anchorCtr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86790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96675" y="3078065"/>
            <a:ext cx="10800000" cy="3096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spcBef>
                <a:spcPts val="300"/>
              </a:spcBef>
              <a:spcAft>
                <a:spcPts val="0"/>
              </a:spcAft>
              <a:defRPr sz="1600"/>
            </a:lvl2pPr>
            <a:lvl3pPr>
              <a:spcBef>
                <a:spcPts val="100"/>
              </a:spcBef>
              <a:spcAft>
                <a:spcPts val="0"/>
              </a:spcAft>
              <a:defRPr sz="1400"/>
            </a:lvl3pPr>
            <a:lvl4pPr>
              <a:spcBef>
                <a:spcPts val="100"/>
              </a:spcBef>
              <a:spcAft>
                <a:spcPts val="0"/>
              </a:spcAft>
              <a:defRPr sz="1200"/>
            </a:lvl4pPr>
            <a:lvl5pPr>
              <a:spcBef>
                <a:spcPts val="1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97B5FEF-D573-4FDD-95EC-377876D509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6675" y="2005063"/>
            <a:ext cx="10800000" cy="107300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200"/>
            </a:lvl1pPr>
            <a:lvl2pPr marL="265113" indent="0">
              <a:spcBef>
                <a:spcPts val="300"/>
              </a:spcBef>
              <a:spcAft>
                <a:spcPts val="0"/>
              </a:spcAft>
              <a:buNone/>
              <a:defRPr sz="1600"/>
            </a:lvl2pPr>
            <a:lvl3pPr>
              <a:spcBef>
                <a:spcPts val="100"/>
              </a:spcBef>
              <a:spcAft>
                <a:spcPts val="0"/>
              </a:spcAft>
              <a:defRPr sz="1400"/>
            </a:lvl3pPr>
            <a:lvl4pPr>
              <a:spcBef>
                <a:spcPts val="100"/>
              </a:spcBef>
              <a:spcAft>
                <a:spcPts val="0"/>
              </a:spcAft>
              <a:defRPr sz="1200"/>
            </a:lvl4pPr>
            <a:lvl5pPr>
              <a:spcBef>
                <a:spcPts val="1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51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orient="horz" pos="125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B550-713C-024B-AFE8-36C3DA3D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68" y="159119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5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0276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B550-713C-024B-AFE8-36C3DA3D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01" y="159119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364C26A6-5325-4EAE-A5E9-088C31C12BA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3301" y="1371600"/>
            <a:ext cx="10800000" cy="4965699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158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6006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B550-713C-024B-AFE8-36C3DA3D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01" y="159119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3B12624-0F0C-3944-93AD-1794E0CA2D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3301" y="1185636"/>
            <a:ext cx="10800000" cy="537153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>
              <a:buNone/>
              <a:defRPr sz="2200" baseline="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93301" y="1722438"/>
            <a:ext cx="10800000" cy="43592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158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4363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B550-713C-024B-AFE8-36C3DA3D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3B12624-0F0C-3944-93AD-1794E0CA2D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3367" y="1090628"/>
            <a:ext cx="10800000" cy="63216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>
              <a:buNone/>
              <a:defRPr sz="2200" baseline="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>
                <a:latin typeface="Calibri"/>
                <a:cs typeface="Calibri"/>
              </a:defRPr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7491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5C13F-7B3B-9D46-9DB5-F4DEC5956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090" y="1371600"/>
            <a:ext cx="10800000" cy="4707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3E81B20-8139-E841-A031-0AE03A0B2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25" y="159119"/>
            <a:ext cx="10800000" cy="1026518"/>
          </a:xfrm>
          <a:prstGeom prst="rect">
            <a:avLst/>
          </a:prstGeom>
        </p:spPr>
        <p:txBody>
          <a:bodyPr vert="horz" anchor="ctr" anchorCtr="0"/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00760" y="4782838"/>
            <a:ext cx="218965" cy="19269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1805139" y="5820487"/>
            <a:ext cx="210207" cy="1926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>
            <a:off x="11805139" y="5448489"/>
            <a:ext cx="210207" cy="192690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800760" y="6178960"/>
            <a:ext cx="218965" cy="19269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1805139" y="5110406"/>
            <a:ext cx="210207" cy="19269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>
            <a:off x="11805139" y="6511790"/>
            <a:ext cx="210207" cy="192690"/>
          </a:xfrm>
          <a:prstGeom prst="triangle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FFD556BC-330A-9644-883B-73B701F09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0167" y="6412650"/>
            <a:ext cx="546705" cy="365125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60467" y="6385864"/>
            <a:ext cx="10299700" cy="0"/>
          </a:xfrm>
          <a:prstGeom prst="line">
            <a:avLst/>
          </a:prstGeom>
          <a:ln w="12700">
            <a:solidFill>
              <a:schemeClr val="accent6"/>
            </a:solidFill>
            <a:prstDash val="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8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ftr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b="1" kern="1200" smtClean="0">
          <a:solidFill>
            <a:schemeClr val="accent1"/>
          </a:solidFill>
          <a:latin typeface="Calibri"/>
          <a:ea typeface="+mj-ea"/>
          <a:cs typeface="Calibri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30188" marR="0" indent="-230188" algn="l" defTabSz="4572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2400" kern="1200">
          <a:solidFill>
            <a:schemeClr val="accent6"/>
          </a:solidFill>
          <a:latin typeface="Calibri"/>
          <a:ea typeface="+mn-ea"/>
          <a:cs typeface="Calibri"/>
        </a:defRPr>
      </a:lvl1pPr>
      <a:lvl2pPr marL="608013" indent="-342900" algn="l" defTabSz="457200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4"/>
        </a:buClr>
        <a:buFont typeface="Wingdings" charset="2"/>
        <a:buChar char="§"/>
        <a:tabLst/>
        <a:defRPr sz="2400" kern="1200">
          <a:solidFill>
            <a:schemeClr val="accent6"/>
          </a:solidFill>
          <a:latin typeface="Calibri"/>
          <a:ea typeface="+mn-ea"/>
          <a:cs typeface="Calibri"/>
        </a:defRPr>
      </a:lvl2pPr>
      <a:lvl3pPr marL="857250" indent="-285750" algn="l" defTabSz="457200" rtl="0" eaLnBrk="1" fontAlgn="base" hangingPunct="1">
        <a:lnSpc>
          <a:spcPct val="100000"/>
        </a:lnSpc>
        <a:spcBef>
          <a:spcPts val="100"/>
        </a:spcBef>
        <a:spcAft>
          <a:spcPct val="0"/>
        </a:spcAft>
        <a:buClr>
          <a:schemeClr val="accent3"/>
        </a:buClr>
        <a:buSzPct val="50000"/>
        <a:buFont typeface="Lucida Grande"/>
        <a:buChar char="▲"/>
        <a:tabLst/>
        <a:defRPr sz="2000" kern="1200">
          <a:solidFill>
            <a:schemeClr val="accent6"/>
          </a:solidFill>
          <a:latin typeface="Calibri"/>
          <a:ea typeface="+mn-ea"/>
          <a:cs typeface="Calibri"/>
        </a:defRPr>
      </a:lvl3pPr>
      <a:lvl4pPr marL="976313" indent="-174625" algn="l" defTabSz="457200" rtl="0" eaLnBrk="1" fontAlgn="base" hangingPunct="1">
        <a:lnSpc>
          <a:spcPct val="100000"/>
        </a:lnSpc>
        <a:spcBef>
          <a:spcPts val="100"/>
        </a:spcBef>
        <a:spcAft>
          <a:spcPct val="0"/>
        </a:spcAft>
        <a:buClr>
          <a:schemeClr val="accent1"/>
        </a:buClr>
        <a:buSzPct val="100000"/>
        <a:buFont typeface="Courier New"/>
        <a:buChar char="o"/>
        <a:tabLst/>
        <a:defRPr sz="1800" kern="1200">
          <a:solidFill>
            <a:schemeClr val="accent6"/>
          </a:solidFill>
          <a:latin typeface="Calibri"/>
          <a:ea typeface="+mn-ea"/>
          <a:cs typeface="Calibri"/>
        </a:defRPr>
      </a:lvl4pPr>
      <a:lvl5pPr marL="1200150" indent="-168275" algn="l" defTabSz="457200" rtl="0" eaLnBrk="1" fontAlgn="base" hangingPunct="1">
        <a:lnSpc>
          <a:spcPct val="100000"/>
        </a:lnSpc>
        <a:spcBef>
          <a:spcPts val="100"/>
        </a:spcBef>
        <a:spcAft>
          <a:spcPct val="0"/>
        </a:spcAft>
        <a:buClr>
          <a:schemeClr val="accent4"/>
        </a:buClr>
        <a:buSzPct val="50000"/>
        <a:buFont typeface="Wingdings" charset="2"/>
        <a:buChar char=""/>
        <a:tabLst/>
        <a:defRPr sz="1800" kern="1200">
          <a:solidFill>
            <a:schemeClr val="accent6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chondroplasiaforum.com/register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F24D8D-B88D-FDF3-1A91-7FAE4AF8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Outcomes in a New Era of Achondroplasia Treatment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14AEA-29FB-96CC-6A25-8E1AC454C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Minutes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7527B1-ABFE-B13D-361D-357DE954BE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Tuesday 9</a:t>
            </a:r>
            <a:r>
              <a:rPr lang="en-GB" baseline="30000" dirty="0"/>
              <a:t>th</a:t>
            </a:r>
            <a:r>
              <a:rPr lang="en-GB" dirty="0"/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374771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C14A-E61F-2916-C1B7-17C44EE4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GB" dirty="0"/>
              <a:t>90% of Respondents Felt the Content met Educational Goals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2CF1496-50AF-3EB8-0EA4-EA8CCE0AE21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3246026"/>
              </p:ext>
            </p:extLst>
          </p:nvPr>
        </p:nvGraphicFramePr>
        <p:xfrm>
          <a:off x="693738" y="1374775"/>
          <a:ext cx="5181600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F061D26F-C851-82F6-FB13-94153E5040C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6281766"/>
              </p:ext>
            </p:extLst>
          </p:nvPr>
        </p:nvGraphicFramePr>
        <p:xfrm>
          <a:off x="6315075" y="1374775"/>
          <a:ext cx="5181600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99C01-4400-0375-5CB4-1BBD15A63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/>
          <a:lstStyle/>
          <a:p>
            <a:r>
              <a:rPr lang="en-GB" dirty="0"/>
              <a:t>Based on data from 20 respondents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9D994-BF29-DC7E-D0A9-E8B26840E0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fld id="{8500DCEC-28A8-7749-91A1-9345F35C432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0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A021-DE6E-FA97-BA53-5F586407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from Attendees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4ECC9-7279-9C31-3034-6A5FDC3B0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Based on data from 3 responses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B84A7-58B4-C0AD-159F-EE64F96B7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DCEC-28A8-7749-91A1-9345F35C43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44E69-A69D-4FDA-BEFD-D479A98B70C0}"/>
              </a:ext>
            </a:extLst>
          </p:cNvPr>
          <p:cNvSpPr txBox="1"/>
          <p:nvPr/>
        </p:nvSpPr>
        <p:spPr>
          <a:xfrm>
            <a:off x="962414" y="1342523"/>
            <a:ext cx="458658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1"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Speech Bubble: Oval 40">
            <a:extLst>
              <a:ext uri="{FF2B5EF4-FFF2-40B4-BE49-F238E27FC236}">
                <a16:creationId xmlns:a16="http://schemas.microsoft.com/office/drawing/2014/main" id="{2E169A7E-4A2C-2D2C-C654-B180B97843DC}"/>
              </a:ext>
            </a:extLst>
          </p:cNvPr>
          <p:cNvSpPr/>
          <p:nvPr/>
        </p:nvSpPr>
        <p:spPr>
          <a:xfrm>
            <a:off x="695400" y="944724"/>
            <a:ext cx="4752528" cy="1440160"/>
          </a:xfrm>
          <a:prstGeom prst="wedgeEllipseCallout">
            <a:avLst>
              <a:gd name="adj1" fmla="val -38396"/>
              <a:gd name="adj2" fmla="val 5769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My </a:t>
            </a:r>
            <a:r>
              <a:rPr lang="en-GB" b="1" dirty="0">
                <a:solidFill>
                  <a:schemeClr val="bg1"/>
                </a:solidFill>
              </a:rPr>
              <a:t>personal living experiences were beginning to be represented clearly, </a:t>
            </a:r>
            <a:r>
              <a:rPr lang="en-GB" dirty="0">
                <a:solidFill>
                  <a:schemeClr val="bg1"/>
                </a:solidFill>
              </a:rPr>
              <a:t>through clinical ethos and sincerity. </a:t>
            </a:r>
          </a:p>
        </p:txBody>
      </p:sp>
      <p:sp>
        <p:nvSpPr>
          <p:cNvPr id="42" name="Speech Bubble: Oval 41">
            <a:extLst>
              <a:ext uri="{FF2B5EF4-FFF2-40B4-BE49-F238E27FC236}">
                <a16:creationId xmlns:a16="http://schemas.microsoft.com/office/drawing/2014/main" id="{FB3341AD-0573-62AD-0BEF-C3BBA6F4E0C1}"/>
              </a:ext>
            </a:extLst>
          </p:cNvPr>
          <p:cNvSpPr/>
          <p:nvPr/>
        </p:nvSpPr>
        <p:spPr>
          <a:xfrm>
            <a:off x="6240016" y="836712"/>
            <a:ext cx="5256584" cy="1800200"/>
          </a:xfrm>
          <a:prstGeom prst="wedgeEllipseCallout">
            <a:avLst>
              <a:gd name="adj1" fmla="val 46462"/>
              <a:gd name="adj2" fmla="val 6417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 am not a Medical Doctor. Accessing up-to-date, relevant information is not always available to me. </a:t>
            </a:r>
            <a:r>
              <a:rPr lang="en-GB" b="1" dirty="0">
                <a:solidFill>
                  <a:schemeClr val="bg1"/>
                </a:solidFill>
              </a:rPr>
              <a:t>Being invited to these workshops, is lifesaving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4BB33E09-036D-8877-7E79-95FA24D9EE8B}"/>
              </a:ext>
            </a:extLst>
          </p:cNvPr>
          <p:cNvSpPr/>
          <p:nvPr/>
        </p:nvSpPr>
        <p:spPr>
          <a:xfrm>
            <a:off x="839416" y="4221088"/>
            <a:ext cx="6624736" cy="1872208"/>
          </a:xfrm>
          <a:prstGeom prst="wedgeEllipseCallout">
            <a:avLst>
              <a:gd name="adj1" fmla="val -52016"/>
              <a:gd name="adj2" fmla="val 55250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There is a need for EAF 'Ambassadors', not just 'pharmaceutical reps’. People with living experience need to raise EAF awareness, go beyond the patient/doctor interactions,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it takes a village. </a:t>
            </a:r>
          </a:p>
        </p:txBody>
      </p:sp>
      <p:sp>
        <p:nvSpPr>
          <p:cNvPr id="44" name="Speech Bubble: Oval 43">
            <a:extLst>
              <a:ext uri="{FF2B5EF4-FFF2-40B4-BE49-F238E27FC236}">
                <a16:creationId xmlns:a16="http://schemas.microsoft.com/office/drawing/2014/main" id="{E93BC2A4-C280-A860-F042-6F3820B79DB4}"/>
              </a:ext>
            </a:extLst>
          </p:cNvPr>
          <p:cNvSpPr/>
          <p:nvPr/>
        </p:nvSpPr>
        <p:spPr>
          <a:xfrm>
            <a:off x="2420960" y="2636912"/>
            <a:ext cx="7344816" cy="1440160"/>
          </a:xfrm>
          <a:prstGeom prst="wedgeEllipseCallout">
            <a:avLst>
              <a:gd name="adj1" fmla="val 38248"/>
              <a:gd name="adj2" fmla="val 52619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was great. </a:t>
            </a:r>
            <a:r>
              <a:rPr lang="en-GB" dirty="0">
                <a:solidFill>
                  <a:schemeClr val="bg1"/>
                </a:solidFill>
              </a:rPr>
              <a:t>I am in the US, but we have a lot of the same struggles. We certainly do less limb lengthening so it was interesting to hear that talked about so much. </a:t>
            </a: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7935E357-ED29-CEBB-B81E-B3E6B83F58A3}"/>
              </a:ext>
            </a:extLst>
          </p:cNvPr>
          <p:cNvSpPr/>
          <p:nvPr/>
        </p:nvSpPr>
        <p:spPr>
          <a:xfrm>
            <a:off x="8616280" y="4293096"/>
            <a:ext cx="2880320" cy="1728192"/>
          </a:xfrm>
          <a:prstGeom prst="wedgeEllipseCallout">
            <a:avLst>
              <a:gd name="adj1" fmla="val -32698"/>
              <a:gd name="adj2" fmla="val 63569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Great talks! Very important issues to discuss </a:t>
            </a:r>
            <a:r>
              <a:rPr lang="en-GB" dirty="0">
                <a:solidFill>
                  <a:schemeClr val="bg1"/>
                </a:solidFill>
              </a:rPr>
              <a:t>as new treatment options emerge </a:t>
            </a:r>
          </a:p>
        </p:txBody>
      </p:sp>
    </p:spTree>
    <p:extLst>
      <p:ext uri="{BB962C8B-B14F-4D97-AF65-F5344CB8AC3E}">
        <p14:creationId xmlns:p14="http://schemas.microsoft.com/office/powerpoint/2010/main" val="148716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D9C4-DBA2-DA5C-2CC7-37B14ADB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5DCCC-8824-EC27-D6FC-74CB9F9F5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DCEC-28A8-7749-91A1-9345F35C432D}" type="slidenum">
              <a:rPr lang="en-US" kern="0" smtClean="0"/>
              <a:pPr/>
              <a:t>12</a:t>
            </a:fld>
            <a:endParaRPr lang="en-US" kern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F1D70-8AD5-31F6-7E3C-E2CC254C3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C0F1EB-14B6-22CE-313C-F600B7E2AA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000" y="1370722"/>
            <a:ext cx="4017751" cy="3942923"/>
          </a:xfrm>
        </p:spPr>
        <p:txBody>
          <a:bodyPr/>
          <a:lstStyle/>
          <a:p>
            <a:r>
              <a:rPr lang="en-GB" dirty="0"/>
              <a:t>Outcome measures need to be re-evaluated to streamline and standardise data collection</a:t>
            </a:r>
          </a:p>
          <a:p>
            <a:r>
              <a:rPr lang="en-GB" dirty="0"/>
              <a:t>Keep an eye out for our manuscript capturing the outcomes of the workshop!</a:t>
            </a:r>
          </a:p>
          <a:p>
            <a:r>
              <a:rPr lang="en-GB" dirty="0"/>
              <a:t>Make sure you follow us on X (formerly Twitter)</a:t>
            </a:r>
          </a:p>
          <a:p>
            <a:pPr marL="265113" lvl="1" indent="0">
              <a:buNone/>
            </a:pPr>
            <a:r>
              <a:rPr lang="en-GB" dirty="0"/>
              <a:t>@ACHONforum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65EF76-D6A9-56A5-7BDA-94190C247A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Register at the EAF website to be notified about our next workshop</a:t>
            </a:r>
            <a:br>
              <a:rPr lang="en-GB" dirty="0"/>
            </a:b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achondroplasiaforum.com/register</a:t>
            </a:r>
            <a:endParaRPr lang="en-GB" dirty="0"/>
          </a:p>
        </p:txBody>
      </p:sp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7A64BA31-407D-79AA-C9EB-3D96901E6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51" y="845755"/>
            <a:ext cx="6992873" cy="43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DFBD-7D67-16F9-D54E-444572A4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138A6-9134-C75B-6756-D9E0E983C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C3C1A-08A8-2D38-6AE5-72DD3C5835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79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801D-9B8C-3C11-8B80-AD05C97E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A68B40-6705-6210-5B31-E911C02996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accent3"/>
                </a:solidFill>
              </a:rPr>
              <a:t>Therapeutic Management of Achondroplasia in the Real World</a:t>
            </a:r>
          </a:p>
          <a:p>
            <a:r>
              <a:rPr lang="en-GB" sz="1600" dirty="0"/>
              <a:t>Achondroplasia requires lifelong care</a:t>
            </a:r>
          </a:p>
          <a:p>
            <a:r>
              <a:rPr lang="en-GB" sz="1600" dirty="0"/>
              <a:t>Treatment can have a big impact beyond an increase in height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accent3"/>
                </a:solidFill>
              </a:rPr>
              <a:t>Are Current Outcome Measures in Achondroplasia Still Fit for Purpose?</a:t>
            </a:r>
          </a:p>
          <a:p>
            <a:r>
              <a:rPr lang="en-GB" sz="1600" dirty="0"/>
              <a:t>Review of anthropometric, QoL, independence and functionality outcome measures</a:t>
            </a:r>
          </a:p>
          <a:p>
            <a:r>
              <a:rPr lang="en-GB" sz="1600" dirty="0"/>
              <a:t>Collecting real-world data is important to understanding the condition and the impact of any treatment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accent3"/>
                </a:solidFill>
              </a:rPr>
              <a:t>Exploring the Future of Achondroplasia Treatment</a:t>
            </a:r>
          </a:p>
          <a:p>
            <a:r>
              <a:rPr lang="en-GB" sz="1600" dirty="0"/>
              <a:t>Review of the benefits of treatment, available options and potential combinations</a:t>
            </a:r>
          </a:p>
        </p:txBody>
      </p:sp>
      <p:pic>
        <p:nvPicPr>
          <p:cNvPr id="9" name="Content Placeholder 8" descr="A pink rectangular object with black border&#10;&#10;Description automatically generated">
            <a:extLst>
              <a:ext uri="{FF2B5EF4-FFF2-40B4-BE49-F238E27FC236}">
                <a16:creationId xmlns:a16="http://schemas.microsoft.com/office/drawing/2014/main" id="{1549C073-FDA6-61CA-F693-3417185E02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81" y="2276872"/>
            <a:ext cx="5802451" cy="230425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957118-F23D-9229-29F5-3EFA5BCA02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DA7E5D-E586-1D42-6011-B975EB47E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2500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4C30E5E-8702-8214-26BB-D3B8B939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Minutes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55EC9-DFE3-2C69-F7FF-9982B839C3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138F-EB87-5C7E-A390-AA7F09C809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Resources are needed to consistently and accurately capture all aspects of achondroplasia care</a:t>
            </a:r>
          </a:p>
          <a:p>
            <a:pPr lvl="0"/>
            <a:r>
              <a:rPr lang="en-GB" dirty="0"/>
              <a:t>QoL measures are often the most difficult to capture consistently due to </a:t>
            </a:r>
          </a:p>
          <a:p>
            <a:pPr lvl="1"/>
            <a:r>
              <a:rPr lang="en-GB" dirty="0"/>
              <a:t>Numerous tools used within and between centres</a:t>
            </a:r>
          </a:p>
          <a:p>
            <a:pPr lvl="1"/>
            <a:r>
              <a:rPr lang="en-GB" dirty="0"/>
              <a:t>Time constraints in the clinic</a:t>
            </a:r>
          </a:p>
          <a:p>
            <a:pPr lvl="0"/>
            <a:r>
              <a:rPr lang="en-GB" dirty="0"/>
              <a:t>A streamlined, achondroplasia specific QoL measure would be beneficial</a:t>
            </a:r>
          </a:p>
          <a:p>
            <a:pPr lvl="1"/>
            <a:r>
              <a:rPr lang="en-GB" dirty="0"/>
              <a:t>Multi-sponsor support to develop new outcome tools would help</a:t>
            </a:r>
          </a:p>
          <a:p>
            <a:pPr lvl="0"/>
            <a:r>
              <a:rPr lang="en-GB" dirty="0"/>
              <a:t>Access to registries is needed to ensure data is captured and can be shared to increase understanding of the condition and the impact of treatment</a:t>
            </a:r>
          </a:p>
        </p:txBody>
      </p:sp>
    </p:spTree>
    <p:extLst>
      <p:ext uri="{BB962C8B-B14F-4D97-AF65-F5344CB8AC3E}">
        <p14:creationId xmlns:p14="http://schemas.microsoft.com/office/powerpoint/2010/main" val="166104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D941-D3EB-EFF4-67DD-CCCB6DC6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5" y="159119"/>
            <a:ext cx="10800000" cy="1026518"/>
          </a:xfrm>
        </p:spPr>
        <p:txBody>
          <a:bodyPr/>
          <a:lstStyle/>
          <a:p>
            <a:r>
              <a:rPr lang="en-GB" dirty="0"/>
              <a:t>Attendee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F6E2C-9273-1E66-3D2F-7F67BDB5ED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36163" y="6412650"/>
            <a:ext cx="532226" cy="365125"/>
          </a:xfrm>
        </p:spPr>
        <p:txBody>
          <a:bodyPr/>
          <a:lstStyle/>
          <a:p>
            <a:fld id="{8500DCEC-28A8-7749-91A1-9345F35C43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E9CB24-1FBB-E3DF-112E-6E8E7F25DF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000" dirty="0"/>
              <a:t>*Other attendees included students, medical writers and pharmaceutical company members not sponsoring the EAF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9FFF143-51AC-04EC-E814-4DFC774400F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3143889"/>
              </p:ext>
            </p:extLst>
          </p:nvPr>
        </p:nvGraphicFramePr>
        <p:xfrm>
          <a:off x="696913" y="1370013"/>
          <a:ext cx="10799762" cy="279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5572">
                  <a:extLst>
                    <a:ext uri="{9D8B030D-6E8A-4147-A177-3AD203B41FA5}">
                      <a16:colId xmlns:a16="http://schemas.microsoft.com/office/drawing/2014/main" val="1357274855"/>
                    </a:ext>
                  </a:extLst>
                </a:gridCol>
                <a:gridCol w="1800838">
                  <a:extLst>
                    <a:ext uri="{9D8B030D-6E8A-4147-A177-3AD203B41FA5}">
                      <a16:colId xmlns:a16="http://schemas.microsoft.com/office/drawing/2014/main" val="3093902609"/>
                    </a:ext>
                  </a:extLst>
                </a:gridCol>
                <a:gridCol w="1800838">
                  <a:extLst>
                    <a:ext uri="{9D8B030D-6E8A-4147-A177-3AD203B41FA5}">
                      <a16:colId xmlns:a16="http://schemas.microsoft.com/office/drawing/2014/main" val="2798693845"/>
                    </a:ext>
                  </a:extLst>
                </a:gridCol>
                <a:gridCol w="1800838">
                  <a:extLst>
                    <a:ext uri="{9D8B030D-6E8A-4147-A177-3AD203B41FA5}">
                      <a16:colId xmlns:a16="http://schemas.microsoft.com/office/drawing/2014/main" val="3718806918"/>
                    </a:ext>
                  </a:extLst>
                </a:gridCol>
                <a:gridCol w="1800838">
                  <a:extLst>
                    <a:ext uri="{9D8B030D-6E8A-4147-A177-3AD203B41FA5}">
                      <a16:colId xmlns:a16="http://schemas.microsoft.com/office/drawing/2014/main" val="3411040829"/>
                    </a:ext>
                  </a:extLst>
                </a:gridCol>
                <a:gridCol w="1800838">
                  <a:extLst>
                    <a:ext uri="{9D8B030D-6E8A-4147-A177-3AD203B41FA5}">
                      <a16:colId xmlns:a16="http://schemas.microsoft.com/office/drawing/2014/main" val="1332047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Assessing Outcomes </a:t>
                      </a:r>
                      <a:b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a New Era of</a:t>
                      </a:r>
                      <a:b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Achondroplasia Treatment</a:t>
                      </a:r>
                    </a:p>
                    <a:p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April 2024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Understanding Sleep Studies in Achondroplasia: Which? When? Why?</a:t>
                      </a:r>
                    </a:p>
                    <a:p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October 2023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Management Challenges in Infants and Young Children</a:t>
                      </a:r>
                      <a:b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October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 and Management of Foramen Magnum Stenosis</a:t>
                      </a:r>
                      <a:b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April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Managing Achondroplasia into Adulthood</a:t>
                      </a:r>
                    </a:p>
                    <a:p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October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23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attendees (total)</a:t>
                      </a:r>
                    </a:p>
                    <a:p>
                      <a:pPr lvl="1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HCP</a:t>
                      </a:r>
                    </a:p>
                    <a:p>
                      <a:pPr lvl="1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b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br>
                        <a:rPr lang="en-GB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b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br>
                        <a:rPr lang="en-GB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05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Other*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27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sponsors attending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873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countries represented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36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51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BA801-72D7-F2FE-3A7F-8FEE802D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5" y="159119"/>
            <a:ext cx="10800000" cy="1026518"/>
          </a:xfrm>
        </p:spPr>
        <p:txBody>
          <a:bodyPr anchor="ctr">
            <a:normAutofit/>
          </a:bodyPr>
          <a:lstStyle/>
          <a:p>
            <a:r>
              <a:rPr lang="en-GB" dirty="0"/>
              <a:t>Objectives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284A43-35D1-143B-1D98-A0D3FD08B8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36163" y="6412650"/>
            <a:ext cx="532226" cy="365125"/>
          </a:xfrm>
        </p:spPr>
        <p:txBody>
          <a:bodyPr anchor="b">
            <a:normAutofit/>
          </a:bodyPr>
          <a:lstStyle/>
          <a:p>
            <a:pPr lvl="0">
              <a:spcAft>
                <a:spcPts val="600"/>
              </a:spcAft>
            </a:pPr>
            <a:fld id="{8500DCEC-28A8-7749-91A1-9345F35C432D}" type="slidenum">
              <a:rPr lang="en-US" noProof="0" smtClean="0"/>
              <a:pPr lvl="0">
                <a:spcAft>
                  <a:spcPts val="600"/>
                </a:spcAft>
              </a:pPr>
              <a:t>6</a:t>
            </a:fld>
            <a:endParaRPr lang="en-US" noProof="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6916E90-514F-FE15-B72A-C508CB7C64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224" y="6386790"/>
            <a:ext cx="10294938" cy="40833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773CF59F-F3AE-1E54-763F-6C36F7D4F0A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0867679"/>
              </p:ext>
            </p:extLst>
          </p:nvPr>
        </p:nvGraphicFramePr>
        <p:xfrm>
          <a:off x="696155" y="1370721"/>
          <a:ext cx="10800000" cy="470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92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26B9-A443-8F05-9440-C2F01A8F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D93E40-5B16-51AD-C1FC-D7FBD2BCD3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DCEC-28A8-7749-91A1-9345F35C432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26F9A8-4516-FB54-215B-B99DD100BA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6CF7BAE-DC40-A5EE-62D9-2F5AB8DEB91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6549465"/>
              </p:ext>
            </p:extLst>
          </p:nvPr>
        </p:nvGraphicFramePr>
        <p:xfrm>
          <a:off x="696913" y="1370013"/>
          <a:ext cx="10799761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83263">
                  <a:extLst>
                    <a:ext uri="{9D8B030D-6E8A-4147-A177-3AD203B41FA5}">
                      <a16:colId xmlns:a16="http://schemas.microsoft.com/office/drawing/2014/main" val="3422129065"/>
                    </a:ext>
                  </a:extLst>
                </a:gridCol>
                <a:gridCol w="3816498">
                  <a:extLst>
                    <a:ext uri="{9D8B030D-6E8A-4147-A177-3AD203B41FA5}">
                      <a16:colId xmlns:a16="http://schemas.microsoft.com/office/drawing/2014/main" val="39366646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GB" sz="1800" kern="1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Assessing Outcomes in a New Era of Achondroplasia Treatment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7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Therapeutic Management of Achondroplasia in the Real World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Genevi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ève Baujat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4854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Are Current Outcome Measures in Achondroplasia Still Fit for Purpose?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érgio de Sousa and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Antonio Leiva-Gea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29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Exploring the Future of Achondroplasia Treatment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Melita Irving and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Antonio Leiva-Gea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530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Summary and Close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Melita Irving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798533"/>
                  </a:ext>
                </a:extLst>
              </a:tr>
            </a:tbl>
          </a:graphicData>
        </a:graphic>
      </p:graphicFrame>
      <p:pic>
        <p:nvPicPr>
          <p:cNvPr id="14" name="Picture 13" descr="A person in a white coat&#10;&#10;Description automatically generated">
            <a:extLst>
              <a:ext uri="{FF2B5EF4-FFF2-40B4-BE49-F238E27FC236}">
                <a16:creationId xmlns:a16="http://schemas.microsoft.com/office/drawing/2014/main" id="{CE37CE1B-6C25-4755-B9A0-B02345C34C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r="16629"/>
          <a:stretch/>
        </p:blipFill>
        <p:spPr>
          <a:xfrm>
            <a:off x="9855462" y="3465296"/>
            <a:ext cx="1641138" cy="2628000"/>
          </a:xfrm>
          <a:prstGeom prst="rect">
            <a:avLst/>
          </a:prstGeom>
        </p:spPr>
      </p:pic>
      <p:pic>
        <p:nvPicPr>
          <p:cNvPr id="16" name="Picture 1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1D37F84-60C7-FDBD-6250-E7ED01916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71" y="3465296"/>
            <a:ext cx="2340027" cy="2628000"/>
          </a:xfrm>
          <a:prstGeom prst="rect">
            <a:avLst/>
          </a:prstGeom>
        </p:spPr>
      </p:pic>
      <p:pic>
        <p:nvPicPr>
          <p:cNvPr id="18" name="Picture 17" descr="A person in a black suit&#10;&#10;Description automatically generated">
            <a:extLst>
              <a:ext uri="{FF2B5EF4-FFF2-40B4-BE49-F238E27FC236}">
                <a16:creationId xmlns:a16="http://schemas.microsoft.com/office/drawing/2014/main" id="{EDB17CCF-8D89-7074-C05A-0812EEEE8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9" y="3465296"/>
            <a:ext cx="2628000" cy="2628000"/>
          </a:xfrm>
          <a:prstGeom prst="rect">
            <a:avLst/>
          </a:prstGeom>
        </p:spPr>
      </p:pic>
      <p:pic>
        <p:nvPicPr>
          <p:cNvPr id="20" name="Picture 19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8741C2E9-7214-2BF5-1BC2-662FC8537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80" y="3465296"/>
            <a:ext cx="1971000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8604-65F7-A14A-A1CC-AF1F7C9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5B74B-9536-E702-19F5-6D5E8AC15A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A3C04-ADA4-20E8-F9BC-45BA57FFB5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4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DE1F-A36B-5EF9-0A43-79F2D359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Respondents Found the Event to be of a Very High Standard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8CCCE1B-D3A3-0FB2-B043-13688FCAB6C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3236810"/>
              </p:ext>
            </p:extLst>
          </p:nvPr>
        </p:nvGraphicFramePr>
        <p:xfrm>
          <a:off x="693738" y="1374775"/>
          <a:ext cx="5181600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806DFD1-5332-6422-BDCB-0CB7829C93A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4614881"/>
              </p:ext>
            </p:extLst>
          </p:nvPr>
        </p:nvGraphicFramePr>
        <p:xfrm>
          <a:off x="6315075" y="1374775"/>
          <a:ext cx="5181600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33704-E7C8-2843-BB85-EA9EAE6EED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Based on data from 20 respondents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B1CE8-D512-2F62-F1B7-035098817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83952568"/>
      </p:ext>
    </p:extLst>
  </p:cSld>
  <p:clrMapOvr>
    <a:masterClrMapping/>
  </p:clrMapOvr>
</p:sld>
</file>

<file path=ppt/theme/theme1.xml><?xml version="1.0" encoding="utf-8"?>
<a:theme xmlns:a="http://schemas.openxmlformats.org/drawingml/2006/main" name="1_EAF PPT Template">
  <a:themeElements>
    <a:clrScheme name="Custom 1 1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DA2686"/>
      </a:accent1>
      <a:accent2>
        <a:srgbClr val="F05B00"/>
      </a:accent2>
      <a:accent3>
        <a:srgbClr val="7E3C9B"/>
      </a:accent3>
      <a:accent4>
        <a:srgbClr val="E50043"/>
      </a:accent4>
      <a:accent5>
        <a:srgbClr val="3E3F96"/>
      </a:accent5>
      <a:accent6>
        <a:srgbClr val="646464"/>
      </a:accent6>
      <a:hlink>
        <a:srgbClr val="002E56"/>
      </a:hlink>
      <a:folHlink>
        <a:srgbClr val="64646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/>
      <a:bodyPr wrap="non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i="0" u="none" strike="noStrike" kern="1200" spc="0" normalizeH="0" baseline="0" noProof="0" dirty="0" err="1" smtClean="0">
            <a:ln>
              <a:noFill/>
            </a:ln>
            <a:solidFill>
              <a:schemeClr val="tx2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on Harris Intro Slides v1.4.pptx" id="{F5282FB6-8795-4AD2-9136-1BA17F065941}" vid="{3299993C-FACA-4208-AD84-DEF842106C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692</Words>
  <Application>Microsoft Macintosh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Lucida Grande</vt:lpstr>
      <vt:lpstr>Wingdings</vt:lpstr>
      <vt:lpstr>1_EAF PPT Template</vt:lpstr>
      <vt:lpstr>Assessing Outcomes in a New Era of Achondroplasia Treatment</vt:lpstr>
      <vt:lpstr>Meeting summary</vt:lpstr>
      <vt:lpstr>Presentation Summary</vt:lpstr>
      <vt:lpstr>Meeting Minutes</vt:lpstr>
      <vt:lpstr>Attendee Overview</vt:lpstr>
      <vt:lpstr>Objectives </vt:lpstr>
      <vt:lpstr>Agenda</vt:lpstr>
      <vt:lpstr>Evaluations</vt:lpstr>
      <vt:lpstr>All Respondents Found the Event to be of a Very High Standard</vt:lpstr>
      <vt:lpstr>90% of Respondents Felt the Content met Educational Goals</vt:lpstr>
      <vt:lpstr>Feedback from Attendees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Outcomes in a New Era of Achondroplasia Treatment</dc:title>
  <dc:creator>Alex Hutchings</dc:creator>
  <cp:lastModifiedBy>Kate Avery</cp:lastModifiedBy>
  <cp:revision>25</cp:revision>
  <dcterms:created xsi:type="dcterms:W3CDTF">2024-04-10T08:33:17Z</dcterms:created>
  <dcterms:modified xsi:type="dcterms:W3CDTF">2024-04-23T20:28:04Z</dcterms:modified>
</cp:coreProperties>
</file>