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32399288" cy="43200638"/>
  <p:notesSz cx="6797675" cy="9926638"/>
  <p:defaultTextStyle>
    <a:defPPr>
      <a:defRPr lang="en-US"/>
    </a:defPPr>
    <a:lvl1pPr algn="l" defTabSz="1814398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1814398" algn="l" defTabSz="1814398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3628796" algn="l" defTabSz="1814398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5443195" algn="l" defTabSz="1814398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7257593" algn="l" defTabSz="1814398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9071991" algn="l" defTabSz="3628796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10886389" algn="l" defTabSz="3628796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12700787" algn="l" defTabSz="3628796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14515186" algn="l" defTabSz="3628796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37" orient="horz" pos="21839" userDrawn="1">
          <p15:clr>
            <a:srgbClr val="A4A3A4"/>
          </p15:clr>
        </p15:guide>
        <p15:guide id="38" pos="1018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5171513-6970-43B4-D56D-D9AF22DD4C2B}" name="Andrea Szkuban" initials="AS" userId="S::andrea.szkuban@cesasmedical.com::22ddd0e6-6799-48c2-807d-12845e0146bd" providerId="AD"/>
  <p188:author id="{FE39542D-12FE-344E-6B79-E0A0C5D60B9C}" name="Joseph Mole" initials="JM" userId="S::Joseph.Mole@elmgroupltd.com::00f8df04-0b04-4ace-a9d2-b1a0e51e833a" providerId="AD"/>
  <p188:author id="{CD28D05B-5D80-E503-8D98-4EA32BCC5698}" name="Richard Dobson" initials="RD" userId="S::Richard.Dobson@elmgroupltd.com::5286fa0f-efdb-4985-902d-eddea69fffa0" providerId="AD"/>
  <p188:author id="{BE259A96-83CB-A408-AE54-B52EF212965E}" name="Joe Sayle" initials="JS" userId="Joe Sayle" providerId="None"/>
  <p188:author id="{E8F14E9A-6DBF-440A-9A10-30521CE45BDA}" name="Kate Avery" initials="KA" userId="S::kate.avery@elmgroupltd.com::f119444a-d0e0-437f-93b6-5f2e7c6853cd" providerId="AD"/>
  <p188:author id="{D49824B8-C00F-5861-E6C6-EDE78474F7F9}" name="Alex Hutchings" initials="AH" userId="S::alex.hutchings@elmgroupltd.com::874b0824-c527-4ba1-95a2-1b05436ce1ef" providerId="AD"/>
  <p188:author id="{CFDE22BA-67EC-DB99-0500-09D62C78F7FC}" name="Kate Avery" initials="KA" userId="Kate Avery" providerId="None"/>
  <p188:author id="{2C6881F9-48E8-FFB9-2D5F-1A973C795183}" name="Martin Lennon" initials="ML" userId="Martin Lennon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as Scarpino" initials="TS" lastIdx="1" clrIdx="0"/>
  <p:cmAuthor id="2" name="Alanna McCloy" initials="AM" lastIdx="5" clrIdx="1"/>
  <p:cmAuthor id="3" name="Angus Lennon" initials="AL" lastIdx="9" clrIdx="2"/>
  <p:cmAuthor id="4" name="Martin Lennon" initials="ML" lastIdx="6" clrIdx="3"/>
  <p:cmAuthor id="5" name="Kate Avery" initials="KA" lastIdx="1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8EF"/>
    <a:srgbClr val="3E3F96"/>
    <a:srgbClr val="E50043"/>
    <a:srgbClr val="7E3D9B"/>
    <a:srgbClr val="F05B00"/>
    <a:srgbClr val="DA2686"/>
    <a:srgbClr val="D8CEDE"/>
    <a:srgbClr val="7E3C9B"/>
    <a:srgbClr val="E40046"/>
    <a:srgbClr val="D1AB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–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–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25" autoAdjust="0"/>
    <p:restoredTop sz="96283" autoAdjust="0"/>
  </p:normalViewPr>
  <p:slideViewPr>
    <p:cSldViewPr snapToGrid="0" snapToObjects="1" showGuides="1">
      <p:cViewPr>
        <p:scale>
          <a:sx n="33" d="100"/>
          <a:sy n="33" d="100"/>
        </p:scale>
        <p:origin x="2016" y="36"/>
      </p:cViewPr>
      <p:guideLst>
        <p:guide orient="horz" pos="21839"/>
        <p:guide pos="101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44"/>
    </p:cViewPr>
  </p:sorterViewPr>
  <p:notesViewPr>
    <p:cSldViewPr snapToGrid="0" snapToObjects="1" showGuides="1">
      <p:cViewPr varScale="1">
        <p:scale>
          <a:sx n="123" d="100"/>
          <a:sy n="123" d="100"/>
        </p:scale>
        <p:origin x="5424" y="19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8/10/relationships/authors" Target="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0AC7649-6171-46E2-BB76-4B3789460D2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75B059-A2B1-4847-8062-76AAEA85899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EBAC6CC-0744-FF40-A5DF-AD5DF90F4E04}" type="datetimeFigureOut">
              <a:rPr lang="en-US"/>
              <a:pPr>
                <a:defRPr/>
              </a:pPr>
              <a:t>8/5/2024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3F3FC9-14FD-4BAA-9F0D-79AA39474A5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A5F147-C929-4A68-B034-EB29C1894B1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53E56A6-9A0C-FC4D-B084-8D7B2E2B992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68934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1F1E1EB-B822-4252-B793-04E9EE2A39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D247A0-1FC1-42F6-9043-FB222331DC6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CA00AB4-CFBD-EC43-94AF-BADDD3E1F406}" type="datetimeFigureOut">
              <a:rPr lang="en-US"/>
              <a:pPr>
                <a:defRPr/>
              </a:pPr>
              <a:t>8/5/2024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6214877-9B8E-4948-B6F3-3C6FCD21BE5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FF43921-EC17-475E-9B31-ADF3F80294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184B14-4FA2-40A1-9FE7-992BDF2F054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FCED64-D2D5-4609-B111-C978A1B127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772EC15-E8C4-4B44-A3EA-A08DB85259E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450880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1814398" rtl="0" eaLnBrk="0" fontAlgn="base" hangingPunct="0">
      <a:spcBef>
        <a:spcPct val="30000"/>
      </a:spcBef>
      <a:spcAft>
        <a:spcPct val="0"/>
      </a:spcAft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1814398" rtl="0" eaLnBrk="0" fontAlgn="base" hangingPunct="0">
      <a:spcBef>
        <a:spcPct val="30000"/>
      </a:spcBef>
      <a:spcAft>
        <a:spcPct val="0"/>
      </a:spcAft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1814398" rtl="0" eaLnBrk="0" fontAlgn="base" hangingPunct="0">
      <a:spcBef>
        <a:spcPct val="30000"/>
      </a:spcBef>
      <a:spcAft>
        <a:spcPct val="0"/>
      </a:spcAft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1814398" rtl="0" eaLnBrk="0" fontAlgn="base" hangingPunct="0">
      <a:spcBef>
        <a:spcPct val="30000"/>
      </a:spcBef>
      <a:spcAft>
        <a:spcPct val="0"/>
      </a:spcAft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1814398" rtl="0" eaLnBrk="0" fontAlgn="base" hangingPunct="0">
      <a:spcBef>
        <a:spcPct val="30000"/>
      </a:spcBef>
      <a:spcAft>
        <a:spcPct val="0"/>
      </a:spcAft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1814398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1814398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1814398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1814398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32399288" cy="490233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83000">
                <a:schemeClr val="accent1"/>
              </a:gs>
              <a:gs pos="100000">
                <a:schemeClr val="accent2"/>
              </a:gs>
            </a:gsLst>
            <a:lin ang="18000000" scaled="0"/>
            <a:tileRect/>
          </a:gradFill>
        </p:spPr>
        <p:txBody>
          <a:bodyPr/>
          <a:lstStyle>
            <a:lvl1pPr algn="ctr">
              <a:defRPr sz="800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865770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logo with text and dots&#10;&#10;Description automatically generated with medium confidence">
            <a:extLst>
              <a:ext uri="{FF2B5EF4-FFF2-40B4-BE49-F238E27FC236}">
                <a16:creationId xmlns:a16="http://schemas.microsoft.com/office/drawing/2014/main" id="{138E60D1-86CE-8BD7-0B2B-A2DA298EBF4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17825" y="40265870"/>
            <a:ext cx="4259961" cy="2587071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9725F955-D8D2-E8B2-E3F6-FCEB76293482}"/>
              </a:ext>
            </a:extLst>
          </p:cNvPr>
          <p:cNvGrpSpPr/>
          <p:nvPr userDrawn="1"/>
        </p:nvGrpSpPr>
        <p:grpSpPr>
          <a:xfrm>
            <a:off x="694025" y="36096807"/>
            <a:ext cx="360000" cy="3613269"/>
            <a:chOff x="30945425" y="38573307"/>
            <a:chExt cx="360000" cy="3613269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81E769D9-3ACC-DC97-04DB-A13043C35C2E}"/>
                </a:ext>
              </a:extLst>
            </p:cNvPr>
            <p:cNvSpPr/>
            <p:nvPr userDrawn="1"/>
          </p:nvSpPr>
          <p:spPr>
            <a:xfrm>
              <a:off x="30945425" y="38573307"/>
              <a:ext cx="360000" cy="356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alibri"/>
                <a:cs typeface="Calibri"/>
              </a:endParaRP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2AFE87C9-DD2E-D5DD-84CC-FA8AC825B473}"/>
                </a:ext>
              </a:extLst>
            </p:cNvPr>
            <p:cNvSpPr/>
            <p:nvPr userDrawn="1"/>
          </p:nvSpPr>
          <p:spPr>
            <a:xfrm>
              <a:off x="30945425" y="40525269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alibri"/>
                <a:cs typeface="Calibri"/>
              </a:endParaRPr>
            </a:p>
          </p:txBody>
        </p:sp>
        <p:sp>
          <p:nvSpPr>
            <p:cNvPr id="4" name="Isosceles Triangle 11">
              <a:extLst>
                <a:ext uri="{FF2B5EF4-FFF2-40B4-BE49-F238E27FC236}">
                  <a16:creationId xmlns:a16="http://schemas.microsoft.com/office/drawing/2014/main" id="{0735452C-54B5-5DB9-45C6-1F7ED53424E1}"/>
                </a:ext>
              </a:extLst>
            </p:cNvPr>
            <p:cNvSpPr/>
            <p:nvPr userDrawn="1"/>
          </p:nvSpPr>
          <p:spPr>
            <a:xfrm>
              <a:off x="30945425" y="39874615"/>
              <a:ext cx="360000" cy="360000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alibri"/>
                <a:cs typeface="Calibri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E375333-9176-B254-A617-B9D85942C43E}"/>
                </a:ext>
              </a:extLst>
            </p:cNvPr>
            <p:cNvSpPr/>
            <p:nvPr userDrawn="1"/>
          </p:nvSpPr>
          <p:spPr>
            <a:xfrm>
              <a:off x="30945425" y="41175923"/>
              <a:ext cx="360000" cy="360000"/>
            </a:xfrm>
            <a:prstGeom prst="rect">
              <a:avLst/>
            </a:prstGeom>
            <a:noFill/>
            <a:ln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alibri"/>
                <a:cs typeface="Calibri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BE726C09-A58C-8813-97A3-B2B05C625CCC}"/>
                </a:ext>
              </a:extLst>
            </p:cNvPr>
            <p:cNvSpPr/>
            <p:nvPr userDrawn="1"/>
          </p:nvSpPr>
          <p:spPr>
            <a:xfrm>
              <a:off x="30945425" y="39223961"/>
              <a:ext cx="360000" cy="360000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alibri"/>
                <a:cs typeface="Calibri"/>
              </a:endParaRPr>
            </a:p>
          </p:txBody>
        </p:sp>
        <p:sp>
          <p:nvSpPr>
            <p:cNvPr id="8" name="Isosceles Triangle 14">
              <a:extLst>
                <a:ext uri="{FF2B5EF4-FFF2-40B4-BE49-F238E27FC236}">
                  <a16:creationId xmlns:a16="http://schemas.microsoft.com/office/drawing/2014/main" id="{239B08A6-44D0-0421-52CD-77A69A7908A4}"/>
                </a:ext>
              </a:extLst>
            </p:cNvPr>
            <p:cNvSpPr/>
            <p:nvPr userDrawn="1"/>
          </p:nvSpPr>
          <p:spPr>
            <a:xfrm>
              <a:off x="30945425" y="41826576"/>
              <a:ext cx="360000" cy="36000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21643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</p:sldLayoutIdLst>
  <p:transition spd="med">
    <p:fade/>
  </p:transition>
  <p:hf hdr="0" ftr="0"/>
  <p:txStyles>
    <p:titleStyle>
      <a:lvl1pPr algn="l" defTabSz="25717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en-US" sz="1800" b="1" kern="1200" smtClean="0">
          <a:solidFill>
            <a:schemeClr val="accent1"/>
          </a:solidFill>
          <a:latin typeface="Calibri"/>
          <a:ea typeface="+mj-ea"/>
          <a:cs typeface="Calibri"/>
        </a:defRPr>
      </a:lvl1pPr>
      <a:lvl2pPr algn="ctr" defTabSz="257175" rtl="0" eaLnBrk="1" fontAlgn="base" hangingPunct="1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anose="020F0502020204030204" pitchFamily="34" charset="0"/>
        </a:defRPr>
      </a:lvl2pPr>
      <a:lvl3pPr algn="ctr" defTabSz="257175" rtl="0" eaLnBrk="1" fontAlgn="base" hangingPunct="1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anose="020F0502020204030204" pitchFamily="34" charset="0"/>
        </a:defRPr>
      </a:lvl3pPr>
      <a:lvl4pPr algn="ctr" defTabSz="257175" rtl="0" eaLnBrk="1" fontAlgn="base" hangingPunct="1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anose="020F0502020204030204" pitchFamily="34" charset="0"/>
        </a:defRPr>
      </a:lvl4pPr>
      <a:lvl5pPr algn="ctr" defTabSz="257175" rtl="0" eaLnBrk="1" fontAlgn="base" hangingPunct="1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anose="020F0502020204030204" pitchFamily="34" charset="0"/>
        </a:defRPr>
      </a:lvl5pPr>
      <a:lvl6pPr marL="257175" algn="ctr" defTabSz="257175" rtl="0" eaLnBrk="1" fontAlgn="base" hangingPunct="1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anose="020F0502020204030204" pitchFamily="34" charset="0"/>
        </a:defRPr>
      </a:lvl6pPr>
      <a:lvl7pPr marL="514350" algn="ctr" defTabSz="257175" rtl="0" eaLnBrk="1" fontAlgn="base" hangingPunct="1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anose="020F0502020204030204" pitchFamily="34" charset="0"/>
        </a:defRPr>
      </a:lvl7pPr>
      <a:lvl8pPr marL="771525" algn="ctr" defTabSz="257175" rtl="0" eaLnBrk="1" fontAlgn="base" hangingPunct="1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anose="020F0502020204030204" pitchFamily="34" charset="0"/>
        </a:defRPr>
      </a:lvl8pPr>
      <a:lvl9pPr marL="1028700" algn="ctr" defTabSz="257175" rtl="0" eaLnBrk="1" fontAlgn="base" hangingPunct="1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129481" marR="0" indent="-129481" algn="l" defTabSz="257175" rtl="0" eaLnBrk="1" fontAlgn="base" latinLnBrk="0" hangingPunct="1">
        <a:lnSpc>
          <a:spcPct val="100000"/>
        </a:lnSpc>
        <a:spcBef>
          <a:spcPts val="338"/>
        </a:spcBef>
        <a:spcAft>
          <a:spcPct val="0"/>
        </a:spcAft>
        <a:buClr>
          <a:schemeClr val="accent1"/>
        </a:buClr>
        <a:buSzTx/>
        <a:buFont typeface="Arial"/>
        <a:buChar char="•"/>
        <a:tabLst/>
        <a:defRPr sz="1350" kern="1200">
          <a:solidFill>
            <a:schemeClr val="accent6"/>
          </a:solidFill>
          <a:latin typeface="Calibri"/>
          <a:ea typeface="+mn-ea"/>
          <a:cs typeface="Calibri"/>
        </a:defRPr>
      </a:lvl1pPr>
      <a:lvl2pPr marL="342007" indent="-192881" algn="l" defTabSz="257175" rtl="0" eaLnBrk="1" fontAlgn="base" hangingPunct="1">
        <a:lnSpc>
          <a:spcPct val="100000"/>
        </a:lnSpc>
        <a:spcBef>
          <a:spcPts val="169"/>
        </a:spcBef>
        <a:spcAft>
          <a:spcPct val="0"/>
        </a:spcAft>
        <a:buClr>
          <a:schemeClr val="accent4"/>
        </a:buClr>
        <a:buFont typeface="Wingdings" charset="2"/>
        <a:buChar char="§"/>
        <a:tabLst/>
        <a:defRPr sz="1350" kern="1200">
          <a:solidFill>
            <a:schemeClr val="accent6"/>
          </a:solidFill>
          <a:latin typeface="Calibri"/>
          <a:ea typeface="+mn-ea"/>
          <a:cs typeface="Calibri"/>
        </a:defRPr>
      </a:lvl2pPr>
      <a:lvl3pPr marL="482203" indent="-160734" algn="l" defTabSz="257175" rtl="0" eaLnBrk="1" fontAlgn="base" hangingPunct="1">
        <a:lnSpc>
          <a:spcPct val="100000"/>
        </a:lnSpc>
        <a:spcBef>
          <a:spcPts val="56"/>
        </a:spcBef>
        <a:spcAft>
          <a:spcPct val="0"/>
        </a:spcAft>
        <a:buClr>
          <a:schemeClr val="accent3"/>
        </a:buClr>
        <a:buSzPct val="50000"/>
        <a:buFont typeface="Lucida Grande"/>
        <a:buChar char="▲"/>
        <a:tabLst/>
        <a:defRPr sz="1125" kern="1200">
          <a:solidFill>
            <a:schemeClr val="accent6"/>
          </a:solidFill>
          <a:latin typeface="Calibri"/>
          <a:ea typeface="+mn-ea"/>
          <a:cs typeface="Calibri"/>
        </a:defRPr>
      </a:lvl3pPr>
      <a:lvl4pPr marL="549176" indent="-98227" algn="l" defTabSz="257175" rtl="0" eaLnBrk="1" fontAlgn="base" hangingPunct="1">
        <a:lnSpc>
          <a:spcPct val="100000"/>
        </a:lnSpc>
        <a:spcBef>
          <a:spcPts val="56"/>
        </a:spcBef>
        <a:spcAft>
          <a:spcPct val="0"/>
        </a:spcAft>
        <a:buClr>
          <a:schemeClr val="accent1"/>
        </a:buClr>
        <a:buSzPct val="100000"/>
        <a:buFont typeface="Courier New"/>
        <a:buChar char="o"/>
        <a:tabLst/>
        <a:defRPr sz="1013" kern="1200">
          <a:solidFill>
            <a:schemeClr val="accent6"/>
          </a:solidFill>
          <a:latin typeface="Calibri"/>
          <a:ea typeface="+mn-ea"/>
          <a:cs typeface="Calibri"/>
        </a:defRPr>
      </a:lvl4pPr>
      <a:lvl5pPr marL="675084" indent="-94655" algn="l" defTabSz="257175" rtl="0" eaLnBrk="1" fontAlgn="base" hangingPunct="1">
        <a:lnSpc>
          <a:spcPct val="100000"/>
        </a:lnSpc>
        <a:spcBef>
          <a:spcPts val="56"/>
        </a:spcBef>
        <a:spcAft>
          <a:spcPct val="0"/>
        </a:spcAft>
        <a:buClr>
          <a:schemeClr val="accent4"/>
        </a:buClr>
        <a:buSzPct val="50000"/>
        <a:buFont typeface="Wingdings" charset="2"/>
        <a:buChar char=""/>
        <a:tabLst/>
        <a:defRPr sz="1013" kern="1200">
          <a:solidFill>
            <a:schemeClr val="accent6"/>
          </a:solidFill>
          <a:latin typeface="Calibri"/>
          <a:ea typeface="+mn-ea"/>
          <a:cs typeface="Calibri"/>
        </a:defRPr>
      </a:lvl5pPr>
      <a:lvl6pPr marL="1414463" indent="-128588" algn="l" defTabSz="257175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257175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257175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257175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0205" userDrawn="1">
          <p15:clr>
            <a:srgbClr val="F26B43"/>
          </p15:clr>
        </p15:guide>
        <p15:guide id="2" pos="384" userDrawn="1">
          <p15:clr>
            <a:srgbClr val="F26B43"/>
          </p15:clr>
        </p15:guide>
        <p15:guide id="3" pos="1924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17740B5C-C284-A713-5C7B-2C669950AA42}"/>
              </a:ext>
            </a:extLst>
          </p:cNvPr>
          <p:cNvSpPr/>
          <p:nvPr/>
        </p:nvSpPr>
        <p:spPr>
          <a:xfrm>
            <a:off x="0" y="1"/>
            <a:ext cx="32399288" cy="7902510"/>
          </a:xfrm>
          <a:prstGeom prst="rect">
            <a:avLst/>
          </a:prstGeom>
          <a:gradFill>
            <a:gsLst>
              <a:gs pos="0">
                <a:schemeClr val="accent3">
                  <a:shade val="30000"/>
                  <a:satMod val="115000"/>
                </a:schemeClr>
              </a:gs>
              <a:gs pos="83000">
                <a:schemeClr val="accent1"/>
              </a:gs>
              <a:gs pos="100000">
                <a:schemeClr val="accent2"/>
              </a:gs>
            </a:gsLst>
            <a:lin ang="180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A8F0EDF-BC7A-F260-AAD1-26F7B6A9B2EC}"/>
              </a:ext>
            </a:extLst>
          </p:cNvPr>
          <p:cNvGrpSpPr/>
          <p:nvPr/>
        </p:nvGrpSpPr>
        <p:grpSpPr>
          <a:xfrm>
            <a:off x="16511587" y="8039100"/>
            <a:ext cx="15544800" cy="18894449"/>
            <a:chOff x="16511588" y="5600700"/>
            <a:chExt cx="15544800" cy="18894449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2F3D04EA-ACDE-78A8-70D0-35A29A38C552}"/>
                </a:ext>
              </a:extLst>
            </p:cNvPr>
            <p:cNvSpPr/>
            <p:nvPr/>
          </p:nvSpPr>
          <p:spPr>
            <a:xfrm>
              <a:off x="16511588" y="5600700"/>
              <a:ext cx="15544800" cy="18894449"/>
            </a:xfrm>
            <a:prstGeom prst="rect">
              <a:avLst/>
            </a:prstGeom>
            <a:noFill/>
            <a:ln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DC422BE-F74F-D959-001B-166C0655E5A9}"/>
                </a:ext>
              </a:extLst>
            </p:cNvPr>
            <p:cNvSpPr txBox="1"/>
            <p:nvPr/>
          </p:nvSpPr>
          <p:spPr>
            <a:xfrm>
              <a:off x="16511588" y="5600700"/>
              <a:ext cx="15544800" cy="707886"/>
            </a:xfrm>
            <a:prstGeom prst="rect">
              <a:avLst/>
            </a:prstGeom>
            <a:solidFill>
              <a:schemeClr val="accent3"/>
            </a:solidFill>
          </p:spPr>
          <p:txBody>
            <a:bodyPr wrap="square" rtlCol="0">
              <a:spAutoFit/>
            </a:bodyPr>
            <a:lstStyle/>
            <a:p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</a:pPr>
              <a:r>
                <a:rPr kumimoji="0" lang="en-GB" sz="4000" i="0" u="none" strike="noStrike" kern="1200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EAF Patient-held Checklist</a:t>
              </a:r>
            </a:p>
          </p:txBody>
        </p:sp>
        <p:pic>
          <p:nvPicPr>
            <p:cNvPr id="28" name="Picture 27" descr="A close-up of a book&#10;&#10;Description automatically generated">
              <a:extLst>
                <a:ext uri="{FF2B5EF4-FFF2-40B4-BE49-F238E27FC236}">
                  <a16:creationId xmlns:a16="http://schemas.microsoft.com/office/drawing/2014/main" id="{67F70B77-C678-1A43-D75C-6A2B96EFF2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2327" b="1832"/>
            <a:stretch/>
          </p:blipFill>
          <p:spPr>
            <a:xfrm>
              <a:off x="17679461" y="6393104"/>
              <a:ext cx="13256152" cy="17964077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AD17A10-65F5-F31F-2176-51730658C44C}"/>
              </a:ext>
            </a:extLst>
          </p:cNvPr>
          <p:cNvGrpSpPr/>
          <p:nvPr/>
        </p:nvGrpSpPr>
        <p:grpSpPr>
          <a:xfrm>
            <a:off x="342899" y="8039100"/>
            <a:ext cx="15544801" cy="5439830"/>
            <a:chOff x="342899" y="5600700"/>
            <a:chExt cx="15544801" cy="543983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0749780-3C27-233D-6B15-C1F09A78321D}"/>
                </a:ext>
              </a:extLst>
            </p:cNvPr>
            <p:cNvSpPr/>
            <p:nvPr/>
          </p:nvSpPr>
          <p:spPr>
            <a:xfrm>
              <a:off x="342899" y="5600700"/>
              <a:ext cx="15544800" cy="5439830"/>
            </a:xfrm>
            <a:prstGeom prst="rect">
              <a:avLst/>
            </a:prstGeom>
            <a:noFill/>
            <a:ln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E1121C7-0F20-666E-DD97-6A06CBE28B85}"/>
                </a:ext>
              </a:extLst>
            </p:cNvPr>
            <p:cNvSpPr txBox="1"/>
            <p:nvPr/>
          </p:nvSpPr>
          <p:spPr>
            <a:xfrm>
              <a:off x="342899" y="5600700"/>
              <a:ext cx="15544800" cy="707886"/>
            </a:xfrm>
            <a:prstGeom prst="rect">
              <a:avLst/>
            </a:prstGeom>
            <a:solidFill>
              <a:schemeClr val="accent3"/>
            </a:solidFill>
          </p:spPr>
          <p:txBody>
            <a:bodyPr wrap="square" rtlCol="0">
              <a:spAutoFit/>
            </a:bodyPr>
            <a:lstStyle/>
            <a:p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</a:pPr>
              <a:r>
                <a:rPr kumimoji="0" lang="en-GB" sz="4000" i="0" u="none" strike="noStrike" kern="1200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Background</a:t>
              </a: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0489DC43-DA13-FA9D-68EC-53A122BEF755}"/>
                </a:ext>
              </a:extLst>
            </p:cNvPr>
            <p:cNvSpPr txBox="1"/>
            <p:nvPr/>
          </p:nvSpPr>
          <p:spPr>
            <a:xfrm>
              <a:off x="342899" y="6393104"/>
              <a:ext cx="15544801" cy="4647426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marL="285750" marR="0" indent="-285750" algn="l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SzTx/>
                <a:buFont typeface="Arial" panose="020B0604020202020204" pitchFamily="34" charset="0"/>
                <a:buChar char="•"/>
                <a:tabLst/>
              </a:pPr>
              <a:r>
                <a:rPr lang="en-GB" sz="40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Achondroplasia requires lifelong access to a multidisciplinary team</a:t>
              </a:r>
            </a:p>
            <a:p>
              <a:pPr marL="285750" marR="0" indent="-285750" algn="l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n-GB" sz="4000" i="0" u="none" strike="noStrike" kern="1200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Many people are lost to </a:t>
              </a:r>
              <a:r>
                <a:rPr lang="en-GB" sz="40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follow up after the transition from paediatric to adult care; often people feel healthy at this time and may not feel there is a need for accessing regular medical care</a:t>
              </a:r>
            </a:p>
            <a:p>
              <a:pPr marL="285750" marR="0" indent="-285750" algn="l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n-GB" sz="4000" i="0" u="none" strike="noStrike" kern="1200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There is no standardised approach to the management of achondroplasia in adults; routine check-ups are not necessarily needed if adults are feeling well 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C260128-4A8B-ED5E-7191-CD8D35BC02FF}"/>
              </a:ext>
            </a:extLst>
          </p:cNvPr>
          <p:cNvGrpSpPr/>
          <p:nvPr/>
        </p:nvGrpSpPr>
        <p:grpSpPr>
          <a:xfrm>
            <a:off x="342899" y="13638009"/>
            <a:ext cx="15544801" cy="7778932"/>
            <a:chOff x="342899" y="12680687"/>
            <a:chExt cx="15544801" cy="777893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887B6BE7-C310-6BBF-50A5-2349463713E7}"/>
                </a:ext>
              </a:extLst>
            </p:cNvPr>
            <p:cNvSpPr txBox="1"/>
            <p:nvPr/>
          </p:nvSpPr>
          <p:spPr>
            <a:xfrm>
              <a:off x="342899" y="12680687"/>
              <a:ext cx="15544800" cy="707886"/>
            </a:xfrm>
            <a:prstGeom prst="rect">
              <a:avLst/>
            </a:prstGeom>
            <a:solidFill>
              <a:schemeClr val="accent3"/>
            </a:solidFill>
          </p:spPr>
          <p:txBody>
            <a:bodyPr wrap="square" rtlCol="0">
              <a:spAutoFit/>
            </a:bodyPr>
            <a:lstStyle/>
            <a:p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</a:pPr>
              <a:r>
                <a:rPr kumimoji="0" lang="en-GB" sz="4000" i="0" u="none" strike="noStrike" kern="1200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 Patient-held Checklist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0C62906-860D-BC22-B399-9313727C5FDB}"/>
                </a:ext>
              </a:extLst>
            </p:cNvPr>
            <p:cNvSpPr txBox="1"/>
            <p:nvPr/>
          </p:nvSpPr>
          <p:spPr>
            <a:xfrm>
              <a:off x="342899" y="13473091"/>
              <a:ext cx="15544801" cy="6986528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marL="285750" indent="-285750" defTabSz="457200" eaLnBrk="1" fontAlgn="auto" hangingPunct="1"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Font typeface="Arial" panose="020B0604020202020204" pitchFamily="34" charset="0"/>
                <a:buChar char="•"/>
              </a:pPr>
              <a:r>
                <a:rPr kumimoji="0" lang="en-GB" sz="4000" i="0" u="none" strike="noStrike" kern="1200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European Achondroplasia Forum (EAF) has developed a patient-held checklist to support adults with achondroplasia manage their health by</a:t>
              </a:r>
            </a:p>
            <a:p>
              <a:pPr marL="1082675" lvl="1" indent="-336550" defTabSz="457200" eaLnBrk="1" fontAlgn="auto" hangingPunct="1"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Font typeface="Arial" panose="020B0604020202020204" pitchFamily="34" charset="0"/>
                <a:buChar char="•"/>
              </a:pPr>
              <a:r>
                <a:rPr lang="en-GB" sz="40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Supporting ongoing systematic and structured monitoring</a:t>
              </a:r>
            </a:p>
            <a:p>
              <a:pPr marL="1082675" lvl="1" indent="-336550" defTabSz="457200" eaLnBrk="1" fontAlgn="auto" hangingPunct="1"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Font typeface="Arial" panose="020B0604020202020204" pitchFamily="34" charset="0"/>
                <a:buChar char="•"/>
              </a:pPr>
              <a:r>
                <a:rPr lang="en-GB" sz="40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Guiding consultations and discussions</a:t>
              </a:r>
            </a:p>
            <a:p>
              <a:pPr marL="1082675" lvl="1" indent="-336550" defTabSz="457200" eaLnBrk="1" fontAlgn="auto" hangingPunct="1"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Font typeface="Arial" panose="020B0604020202020204" pitchFamily="34" charset="0"/>
                <a:buChar char="•"/>
              </a:pPr>
              <a:r>
                <a:rPr lang="en-GB" sz="40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kumimoji="0" lang="en-GB" sz="4000" i="0" u="none" strike="noStrike" kern="1200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mpowering people to manage their own health </a:t>
              </a:r>
            </a:p>
            <a:p>
              <a:pPr marL="285750" indent="-285750" defTabSz="457200" eaLnBrk="1" fontAlgn="auto" hangingPunct="1"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Font typeface="Arial" panose="020B0604020202020204" pitchFamily="34" charset="0"/>
                <a:buChar char="•"/>
              </a:pPr>
              <a:r>
                <a:rPr lang="en-GB" sz="40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The checklist </a:t>
              </a:r>
            </a:p>
            <a:p>
              <a:pPr marL="1082675" lvl="1" indent="-336550" defTabSz="457200" eaLnBrk="1" fontAlgn="auto" hangingPunct="1"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Font typeface="Arial" panose="020B0604020202020204" pitchFamily="34" charset="0"/>
                <a:buChar char="•"/>
              </a:pPr>
              <a:r>
                <a:rPr lang="en-GB" sz="40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Highlights key symptoms of spinal stenosis and obstructive sleep apnoea </a:t>
              </a:r>
            </a:p>
            <a:p>
              <a:pPr marL="1082675" lvl="1" indent="-336550" defTabSz="457200" eaLnBrk="1" fontAlgn="auto" hangingPunct="1"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Font typeface="Arial" panose="020B0604020202020204" pitchFamily="34" charset="0"/>
                <a:buChar char="•"/>
              </a:pPr>
              <a:r>
                <a:rPr lang="en-GB" sz="40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Acts as a framework to support individuals and their primary care provider in completing </a:t>
              </a:r>
              <a:r>
                <a:rPr kumimoji="0" lang="en-GB" sz="4000" i="0" u="none" strike="noStrike" kern="1200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routine review 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65746D3-3D87-C18F-6114-B6E8ACD1A890}"/>
                </a:ext>
              </a:extLst>
            </p:cNvPr>
            <p:cNvSpPr/>
            <p:nvPr/>
          </p:nvSpPr>
          <p:spPr>
            <a:xfrm>
              <a:off x="342899" y="12717703"/>
              <a:ext cx="15544800" cy="7662220"/>
            </a:xfrm>
            <a:prstGeom prst="rect">
              <a:avLst/>
            </a:prstGeom>
            <a:noFill/>
            <a:ln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B8C8531-B7B5-487F-F8E5-2402B856372D}"/>
              </a:ext>
            </a:extLst>
          </p:cNvPr>
          <p:cNvGrpSpPr/>
          <p:nvPr/>
        </p:nvGrpSpPr>
        <p:grpSpPr>
          <a:xfrm>
            <a:off x="342899" y="21502439"/>
            <a:ext cx="15544801" cy="7764617"/>
            <a:chOff x="342899" y="20383499"/>
            <a:chExt cx="15544801" cy="7764617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A830B53-809B-A6B5-4FB6-D5D5C90D0EB6}"/>
                </a:ext>
              </a:extLst>
            </p:cNvPr>
            <p:cNvSpPr/>
            <p:nvPr/>
          </p:nvSpPr>
          <p:spPr>
            <a:xfrm>
              <a:off x="342899" y="20383499"/>
              <a:ext cx="15544800" cy="7764617"/>
            </a:xfrm>
            <a:prstGeom prst="rect">
              <a:avLst/>
            </a:prstGeom>
            <a:noFill/>
            <a:ln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F40273D-679B-D1E2-4252-93795DF3269A}"/>
                </a:ext>
              </a:extLst>
            </p:cNvPr>
            <p:cNvSpPr txBox="1"/>
            <p:nvPr/>
          </p:nvSpPr>
          <p:spPr>
            <a:xfrm>
              <a:off x="342899" y="20383500"/>
              <a:ext cx="15544800" cy="1323439"/>
            </a:xfrm>
            <a:prstGeom prst="rect">
              <a:avLst/>
            </a:prstGeom>
            <a:solidFill>
              <a:schemeClr val="accent3"/>
            </a:solidFill>
          </p:spPr>
          <p:txBody>
            <a:bodyPr wrap="square" rtlCol="0">
              <a:spAutoFit/>
            </a:bodyPr>
            <a:lstStyle/>
            <a:p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</a:pPr>
              <a:r>
                <a:rPr lang="en-GB" sz="40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Key Complications in Adults with Achondroplasia: </a:t>
              </a:r>
              <a:br>
                <a:rPr lang="en-GB" sz="40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40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Symptomatic Spinal Stenosis</a:t>
              </a:r>
              <a:endParaRPr kumimoji="0" lang="en-GB" sz="4000" i="0" u="none" strike="noStrike" kern="1200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4626DDB-E1A9-3DEC-D9AC-E09C169BE681}"/>
                </a:ext>
              </a:extLst>
            </p:cNvPr>
            <p:cNvSpPr txBox="1"/>
            <p:nvPr/>
          </p:nvSpPr>
          <p:spPr>
            <a:xfrm>
              <a:off x="342899" y="21687978"/>
              <a:ext cx="15544801" cy="6370975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marL="285750" marR="0" indent="-285750" algn="l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n-GB" sz="4000" i="0" u="none" strike="noStrike" kern="1200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Potentially severe complication; may cause neurological symptoms, pain, and impact on physical functioning and activities of daily living</a:t>
              </a:r>
            </a:p>
            <a:p>
              <a:pPr marL="285750" marR="0" indent="-285750" algn="l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SzTx/>
                <a:buFont typeface="Arial" panose="020B0604020202020204" pitchFamily="34" charset="0"/>
                <a:buChar char="•"/>
                <a:tabLst/>
              </a:pPr>
              <a:r>
                <a:rPr lang="en-GB" sz="40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First symptom onset varies, but majority of people develop symptoms in their mid-30s and early 40s</a:t>
              </a:r>
            </a:p>
            <a:p>
              <a:pPr marL="285750" marR="0" indent="-285750" algn="l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SzTx/>
                <a:buFont typeface="Arial" panose="020B0604020202020204" pitchFamily="34" charset="0"/>
                <a:buChar char="•"/>
                <a:tabLst/>
              </a:pPr>
              <a:r>
                <a:rPr kumimoji="0" lang="en-GB" sz="4000" i="0" u="none" strike="noStrike" kern="1200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Key sy</a:t>
              </a:r>
              <a:r>
                <a:rPr lang="en-GB" sz="40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mptoms to be aware of:</a:t>
              </a:r>
            </a:p>
            <a:p>
              <a:pPr marL="1082675" lvl="1" indent="-336550" defTabSz="457200" eaLnBrk="1" fontAlgn="auto" hangingPunct="1"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Font typeface="Arial" panose="020B0604020202020204" pitchFamily="34" charset="0"/>
                <a:buChar char="•"/>
              </a:pPr>
              <a:r>
                <a:rPr lang="en-GB" sz="40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Back pain, radiating into buttocks or legs</a:t>
              </a:r>
            </a:p>
            <a:p>
              <a:pPr marL="1082675" lvl="1" indent="-336550" defTabSz="457200" eaLnBrk="1" fontAlgn="auto" hangingPunct="1"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Font typeface="Arial" panose="020B0604020202020204" pitchFamily="34" charset="0"/>
                <a:buChar char="•"/>
              </a:pPr>
              <a:r>
                <a:rPr lang="en-GB" sz="40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Decreased walking distance</a:t>
              </a:r>
            </a:p>
            <a:p>
              <a:pPr marL="1082675" lvl="1" indent="-336550" defTabSz="457200" eaLnBrk="1" fontAlgn="auto" hangingPunct="1"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Font typeface="Arial" panose="020B0604020202020204" pitchFamily="34" charset="0"/>
                <a:buChar char="•"/>
              </a:pPr>
              <a:r>
                <a:rPr lang="en-GB" sz="40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Symptoms relieved by squatting or rest</a:t>
              </a:r>
            </a:p>
            <a:p>
              <a:pPr marL="1082675" lvl="1" indent="-336550" defTabSz="457200" eaLnBrk="1" fontAlgn="auto" hangingPunct="1"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Font typeface="Arial" panose="020B0604020202020204" pitchFamily="34" charset="0"/>
                <a:buChar char="•"/>
              </a:pPr>
              <a:r>
                <a:rPr lang="en-GB" sz="40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Bladder and bowel symptoms, including urinary urgency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4998EAB-2EB9-24B6-7404-68323604E838}"/>
              </a:ext>
            </a:extLst>
          </p:cNvPr>
          <p:cNvGrpSpPr/>
          <p:nvPr/>
        </p:nvGrpSpPr>
        <p:grpSpPr>
          <a:xfrm>
            <a:off x="327421" y="29386640"/>
            <a:ext cx="15560278" cy="6352991"/>
            <a:chOff x="327421" y="28414818"/>
            <a:chExt cx="15560278" cy="635299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D55F98C-3003-8910-B231-5F10911EC8F8}"/>
                </a:ext>
              </a:extLst>
            </p:cNvPr>
            <p:cNvSpPr/>
            <p:nvPr/>
          </p:nvSpPr>
          <p:spPr>
            <a:xfrm>
              <a:off x="327421" y="28924513"/>
              <a:ext cx="15544800" cy="5836154"/>
            </a:xfrm>
            <a:prstGeom prst="rect">
              <a:avLst/>
            </a:prstGeom>
            <a:noFill/>
            <a:ln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DBFCA73-0B79-4410-9D28-E2F98AD79E5F}"/>
                </a:ext>
              </a:extLst>
            </p:cNvPr>
            <p:cNvSpPr txBox="1"/>
            <p:nvPr/>
          </p:nvSpPr>
          <p:spPr>
            <a:xfrm>
              <a:off x="327421" y="28414818"/>
              <a:ext cx="15560278" cy="1323439"/>
            </a:xfrm>
            <a:prstGeom prst="rect">
              <a:avLst/>
            </a:prstGeom>
            <a:solidFill>
              <a:schemeClr val="accent3"/>
            </a:solidFill>
          </p:spPr>
          <p:txBody>
            <a:bodyPr wrap="square" rtlCol="0">
              <a:spAutoFit/>
            </a:bodyPr>
            <a:lstStyle/>
            <a:p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</a:pPr>
              <a:r>
                <a:rPr lang="en-GB" sz="40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Key Complications in Adults with Achondroplasia: </a:t>
              </a:r>
              <a:br>
                <a:rPr lang="en-GB" sz="40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40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Obstructive Sleep Apnoea</a:t>
              </a:r>
              <a:endParaRPr kumimoji="0" lang="en-GB" sz="4000" i="0" u="none" strike="noStrike" kern="1200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D012B7C-57F7-50B5-EBA2-C74E3A0EBB9E}"/>
                </a:ext>
              </a:extLst>
            </p:cNvPr>
            <p:cNvSpPr txBox="1"/>
            <p:nvPr/>
          </p:nvSpPr>
          <p:spPr>
            <a:xfrm>
              <a:off x="327421" y="29751051"/>
              <a:ext cx="15544801" cy="5016758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marL="285750" marR="0" indent="-285750" algn="l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SzTx/>
                <a:buFont typeface="Arial" panose="020B0604020202020204" pitchFamily="34" charset="0"/>
                <a:buChar char="•"/>
                <a:tabLst/>
              </a:pPr>
              <a:r>
                <a:rPr lang="en-GB" sz="40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Highly prevalent; may have severe consequences if untreated, including hypertension, cardiovascular disease, stroke</a:t>
              </a:r>
            </a:p>
            <a:p>
              <a:pPr marL="285750" marR="0" indent="-285750" algn="l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SzTx/>
                <a:buFont typeface="Arial" panose="020B0604020202020204" pitchFamily="34" charset="0"/>
                <a:buChar char="•"/>
                <a:tabLst/>
              </a:pPr>
              <a:r>
                <a:rPr lang="en-GB" sz="40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Key symptoms to be aware of:</a:t>
              </a:r>
            </a:p>
            <a:p>
              <a:pPr marL="1082675" lvl="1" indent="-336550" defTabSz="457200" eaLnBrk="1" fontAlgn="auto" hangingPunct="1"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Font typeface="Arial" panose="020B0604020202020204" pitchFamily="34" charset="0"/>
                <a:buChar char="•"/>
              </a:pPr>
              <a:r>
                <a:rPr lang="en-GB" sz="40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Excessive daytime sleepiness, in combination with </a:t>
              </a:r>
            </a:p>
            <a:p>
              <a:pPr marL="2016125" lvl="2" indent="-560388" defTabSz="457200" eaLnBrk="1" fontAlgn="auto" hangingPunct="1"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Font typeface="Arial" panose="020B0604020202020204" pitchFamily="34" charset="0"/>
                <a:buChar char="•"/>
              </a:pPr>
              <a:r>
                <a:rPr lang="en-GB" sz="40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Loud snoring</a:t>
              </a:r>
            </a:p>
            <a:p>
              <a:pPr marL="2016125" lvl="2" indent="-560388" defTabSz="457200" eaLnBrk="1" fontAlgn="auto" hangingPunct="1"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Font typeface="Arial" panose="020B0604020202020204" pitchFamily="34" charset="0"/>
                <a:buChar char="•"/>
              </a:pPr>
              <a:r>
                <a:rPr lang="en-GB" sz="40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Breaks in nocturnal breathing</a:t>
              </a:r>
            </a:p>
            <a:p>
              <a:pPr marL="2016125" lvl="2" indent="-560388" defTabSz="457200" eaLnBrk="1" fontAlgn="auto" hangingPunct="1"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Font typeface="Arial" panose="020B0604020202020204" pitchFamily="34" charset="0"/>
                <a:buChar char="•"/>
              </a:pPr>
              <a:r>
                <a:rPr lang="en-GB" sz="40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Hypertension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83E946E6-9B55-6BEA-D5F7-ABA2BC5FD002}"/>
              </a:ext>
            </a:extLst>
          </p:cNvPr>
          <p:cNvGrpSpPr/>
          <p:nvPr/>
        </p:nvGrpSpPr>
        <p:grpSpPr>
          <a:xfrm>
            <a:off x="16511586" y="30183368"/>
            <a:ext cx="15544801" cy="5556263"/>
            <a:chOff x="16600363" y="27966426"/>
            <a:chExt cx="15544801" cy="5556263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7313CC8-B62B-5638-96D8-66DC31534060}"/>
                </a:ext>
              </a:extLst>
            </p:cNvPr>
            <p:cNvSpPr/>
            <p:nvPr/>
          </p:nvSpPr>
          <p:spPr>
            <a:xfrm>
              <a:off x="16600363" y="27966426"/>
              <a:ext cx="15544800" cy="5556263"/>
            </a:xfrm>
            <a:prstGeom prst="rect">
              <a:avLst/>
            </a:prstGeom>
            <a:noFill/>
            <a:ln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8C577A0-2D93-C57D-FE9C-826F749F1B63}"/>
                </a:ext>
              </a:extLst>
            </p:cNvPr>
            <p:cNvSpPr txBox="1"/>
            <p:nvPr/>
          </p:nvSpPr>
          <p:spPr>
            <a:xfrm>
              <a:off x="16600363" y="27966426"/>
              <a:ext cx="15544800" cy="707886"/>
            </a:xfrm>
            <a:prstGeom prst="rect">
              <a:avLst/>
            </a:prstGeom>
            <a:solidFill>
              <a:schemeClr val="accent3"/>
            </a:solidFill>
          </p:spPr>
          <p:txBody>
            <a:bodyPr wrap="square" rtlCol="0">
              <a:spAutoFit/>
            </a:bodyPr>
            <a:lstStyle/>
            <a:p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</a:pPr>
              <a:r>
                <a:rPr lang="en-GB" sz="40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Implementation in Clinical Practice </a:t>
              </a:r>
              <a:endParaRPr kumimoji="0" lang="en-GB" sz="4000" i="0" u="none" strike="noStrike" kern="1200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4B65FCB-3469-301E-D4A7-8552B1DE1893}"/>
                </a:ext>
              </a:extLst>
            </p:cNvPr>
            <p:cNvSpPr txBox="1"/>
            <p:nvPr/>
          </p:nvSpPr>
          <p:spPr>
            <a:xfrm>
              <a:off x="16600363" y="28647852"/>
              <a:ext cx="15544801" cy="4647426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marL="285750" marR="0" indent="-285750" algn="l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SzTx/>
                <a:buFont typeface="Arial" panose="020B0604020202020204" pitchFamily="34" charset="0"/>
                <a:buChar char="•"/>
                <a:tabLst/>
              </a:pPr>
              <a:r>
                <a:rPr lang="en-GB" sz="40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The EAF propose the consultation guide is part of the transition from paediatric to adult care</a:t>
              </a:r>
            </a:p>
            <a:p>
              <a:pPr marL="285750" indent="-285750" defTabSz="457200" eaLnBrk="1" fontAlgn="auto" hangingPunct="1"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Font typeface="Arial" panose="020B0604020202020204" pitchFamily="34" charset="0"/>
                <a:buChar char="•"/>
              </a:pPr>
              <a:r>
                <a:rPr lang="en-GB" sz="40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Implementation should be on an opt-in basis; patient choice is very important  </a:t>
              </a:r>
            </a:p>
            <a:p>
              <a:pPr marL="285750" indent="-285750" defTabSz="457200" eaLnBrk="1" fontAlgn="auto" hangingPunct="1"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Font typeface="Arial" panose="020B0604020202020204" pitchFamily="34" charset="0"/>
                <a:buChar char="•"/>
              </a:pPr>
              <a:r>
                <a:rPr lang="en-GB" sz="40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Communication of the benefits of proactive management of any symptoms that may arise is important, so individuals are confident working with their primary care provider for ongoing health/wellbeing 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8BE0220-2823-14C9-B0FA-5353587ED838}"/>
              </a:ext>
            </a:extLst>
          </p:cNvPr>
          <p:cNvGrpSpPr/>
          <p:nvPr/>
        </p:nvGrpSpPr>
        <p:grpSpPr>
          <a:xfrm>
            <a:off x="1844674" y="35858196"/>
            <a:ext cx="30211713" cy="4216006"/>
            <a:chOff x="342899" y="35242500"/>
            <a:chExt cx="30211713" cy="4216006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9F3E3F8-80AF-7687-5A27-7515DA1DD870}"/>
                </a:ext>
              </a:extLst>
            </p:cNvPr>
            <p:cNvSpPr/>
            <p:nvPr/>
          </p:nvSpPr>
          <p:spPr>
            <a:xfrm>
              <a:off x="342899" y="35242500"/>
              <a:ext cx="30211713" cy="4216006"/>
            </a:xfrm>
            <a:prstGeom prst="rect">
              <a:avLst/>
            </a:prstGeom>
            <a:noFill/>
            <a:ln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B91D4A4-C441-9346-7ED8-8F71CAC71D40}"/>
                </a:ext>
              </a:extLst>
            </p:cNvPr>
            <p:cNvSpPr txBox="1"/>
            <p:nvPr/>
          </p:nvSpPr>
          <p:spPr>
            <a:xfrm>
              <a:off x="342899" y="35242500"/>
              <a:ext cx="30211712" cy="707886"/>
            </a:xfrm>
            <a:prstGeom prst="rect">
              <a:avLst/>
            </a:prstGeom>
            <a:solidFill>
              <a:schemeClr val="accent3"/>
            </a:solidFill>
          </p:spPr>
          <p:txBody>
            <a:bodyPr wrap="square" rtlCol="0">
              <a:spAutoFit/>
            </a:bodyPr>
            <a:lstStyle/>
            <a:p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</a:pPr>
              <a:r>
                <a:rPr lang="en-GB" sz="40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Conclusions</a:t>
              </a:r>
              <a:endParaRPr kumimoji="0" lang="en-GB" sz="4000" i="0" u="none" strike="noStrike" kern="1200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AFD009B-7EC0-7D4B-5931-F8F8B19777D9}"/>
                </a:ext>
              </a:extLst>
            </p:cNvPr>
            <p:cNvSpPr txBox="1"/>
            <p:nvPr/>
          </p:nvSpPr>
          <p:spPr>
            <a:xfrm>
              <a:off x="342899" y="36042186"/>
              <a:ext cx="30211712" cy="3416320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marL="285750" marR="0" indent="-285750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SzTx/>
                <a:buFont typeface="Arial" panose="020B0604020202020204" pitchFamily="34" charset="0"/>
                <a:buChar char="•"/>
                <a:tabLst/>
              </a:pPr>
              <a:r>
                <a:rPr lang="en-GB" sz="40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The EAF advocates the development of a patient-held checklist to support adult follow up</a:t>
              </a:r>
            </a:p>
            <a:p>
              <a:pPr marL="285750" marR="0" indent="-285750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SzTx/>
                <a:buFont typeface="Arial" panose="020B0604020202020204" pitchFamily="34" charset="0"/>
                <a:buChar char="•"/>
                <a:tabLst/>
              </a:pPr>
              <a:r>
                <a:rPr lang="en-GB" sz="40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The checklist aims to empower adults with achondroplasia and their primary care provider to understand their condition, recognise key symptoms, direct resources and ensure timely referrals to specialists</a:t>
              </a:r>
            </a:p>
            <a:p>
              <a:pPr marL="285750" marR="0" indent="-285750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accent3"/>
                </a:buClr>
                <a:buSzTx/>
                <a:buFont typeface="Arial" panose="020B0604020202020204" pitchFamily="34" charset="0"/>
                <a:buChar char="•"/>
                <a:tabLst/>
              </a:pPr>
              <a:r>
                <a:rPr lang="en-GB" sz="40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Ongoing multidisciplinary care is necessary, for adults to access as they require. Having centres of expertise in achondroplasia in each country/region can support effective ongoing care, particularly for spinal stenosis and obstructive sleep apnoea in adulthood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7739EB9-3717-E0F0-D12F-56274C52E406}"/>
              </a:ext>
            </a:extLst>
          </p:cNvPr>
          <p:cNvGrpSpPr/>
          <p:nvPr/>
        </p:nvGrpSpPr>
        <p:grpSpPr>
          <a:xfrm>
            <a:off x="16473487" y="27104002"/>
            <a:ext cx="15582900" cy="2921637"/>
            <a:chOff x="16473487" y="28323202"/>
            <a:chExt cx="15582900" cy="2921637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1FABDB7-581C-C916-5735-526E7D968B72}"/>
                </a:ext>
              </a:extLst>
            </p:cNvPr>
            <p:cNvSpPr/>
            <p:nvPr/>
          </p:nvSpPr>
          <p:spPr>
            <a:xfrm>
              <a:off x="16511587" y="28323202"/>
              <a:ext cx="15544800" cy="292163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66398D04-24E2-F981-274E-4018AF568A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473487" y="28323202"/>
              <a:ext cx="2910268" cy="2921637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B87F2C43-AE5C-9768-A62B-35D1DB2BFE02}"/>
                </a:ext>
              </a:extLst>
            </p:cNvPr>
            <p:cNvSpPr txBox="1"/>
            <p:nvPr/>
          </p:nvSpPr>
          <p:spPr>
            <a:xfrm>
              <a:off x="19624931" y="28999190"/>
              <a:ext cx="12264769" cy="1569660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</a:pPr>
              <a:r>
                <a:rPr lang="en-GB" sz="48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Scan to access the EAF’s website, and download </a:t>
              </a:r>
              <a:br>
                <a:rPr lang="en-GB" sz="48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48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the consultation guide</a:t>
              </a:r>
              <a:endParaRPr kumimoji="0" lang="en-GB" sz="4800" b="1" i="0" u="none" strike="noStrike" kern="1200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5BCAE73F-B174-A0B3-99C9-491DE67FE9AB}"/>
              </a:ext>
            </a:extLst>
          </p:cNvPr>
          <p:cNvSpPr/>
          <p:nvPr/>
        </p:nvSpPr>
        <p:spPr>
          <a:xfrm>
            <a:off x="6911976" y="40320855"/>
            <a:ext cx="25144411" cy="2126210"/>
          </a:xfrm>
          <a:prstGeom prst="rect">
            <a:avLst/>
          </a:prstGeom>
          <a:noFill/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AA3DCD8-959B-DC07-4BFE-FFE3A45F6830}"/>
              </a:ext>
            </a:extLst>
          </p:cNvPr>
          <p:cNvSpPr txBox="1"/>
          <p:nvPr/>
        </p:nvSpPr>
        <p:spPr>
          <a:xfrm>
            <a:off x="6911976" y="40266740"/>
            <a:ext cx="25144411" cy="731907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lang="en-GB" sz="4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Conflicts of Interest</a:t>
            </a:r>
            <a:endParaRPr kumimoji="0" lang="en-GB" sz="4000" i="0" u="none" strike="noStrike" kern="1200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CAEDB3B-E5BB-1A72-C402-3910B7B66185}"/>
              </a:ext>
            </a:extLst>
          </p:cNvPr>
          <p:cNvGrpSpPr/>
          <p:nvPr/>
        </p:nvGrpSpPr>
        <p:grpSpPr>
          <a:xfrm>
            <a:off x="29113103" y="170270"/>
            <a:ext cx="3060000" cy="3060000"/>
            <a:chOff x="28960703" y="17870"/>
            <a:chExt cx="3060000" cy="3060000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44D88F27-63CD-0E6C-032F-36DC1FBA803C}"/>
                </a:ext>
              </a:extLst>
            </p:cNvPr>
            <p:cNvSpPr/>
            <p:nvPr/>
          </p:nvSpPr>
          <p:spPr>
            <a:xfrm>
              <a:off x="28960703" y="17870"/>
              <a:ext cx="3060000" cy="30600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C2010AF0-8304-F116-C7E5-E4AA88CCD889}"/>
                </a:ext>
              </a:extLst>
            </p:cNvPr>
            <p:cNvSpPr txBox="1"/>
            <p:nvPr/>
          </p:nvSpPr>
          <p:spPr>
            <a:xfrm>
              <a:off x="29101982" y="1086205"/>
              <a:ext cx="2777443" cy="923330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</a:pPr>
              <a:r>
                <a:rPr kumimoji="0" lang="en-GB" sz="5400" i="0" u="none" strike="noStrike" kern="1200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C-0023</a:t>
              </a: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B86CF10E-D65E-FD26-9795-F5D6554E01C8}"/>
              </a:ext>
            </a:extLst>
          </p:cNvPr>
          <p:cNvSpPr txBox="1"/>
          <p:nvPr/>
        </p:nvSpPr>
        <p:spPr>
          <a:xfrm>
            <a:off x="159544" y="4633563"/>
            <a:ext cx="30395070" cy="28053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buClr>
                <a:srgbClr val="7E3D9B"/>
              </a:buClr>
            </a:pPr>
            <a:r>
              <a:rPr lang="en-GB" sz="2000" dirty="0">
                <a:solidFill>
                  <a:schemeClr val="bg1"/>
                </a:solidFill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1. Sunnaas Rehabilitation Hospital, TRS National Resource Centre for Rare Disorders, Nesodden, Norway; 2. Department of Medical Genomics, King Faisal Specialist Hospital and Research Centre; and Faculty of Medicine, Alfaisal University, Riyadh, </a:t>
            </a:r>
            <a:br>
              <a:rPr lang="en-GB" sz="2000" dirty="0">
                <a:solidFill>
                  <a:schemeClr val="bg1"/>
                </a:solidFill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chemeClr val="bg1"/>
                </a:solidFill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Kingdom of Saudi Arabia; 3. Division of Genetics and Genomic Medicine, Sidra Medicine &amp; Hamad Medical Corporation, Doha, Qatar; 4. IRCCS </a:t>
            </a:r>
            <a:r>
              <a:rPr lang="en-GB" sz="2000" dirty="0" err="1">
                <a:solidFill>
                  <a:schemeClr val="bg1"/>
                </a:solidFill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Istituto</a:t>
            </a:r>
            <a:r>
              <a:rPr lang="en-GB" sz="2000" dirty="0">
                <a:solidFill>
                  <a:schemeClr val="bg1"/>
                </a:solidFill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 Giannina Gaslini, Genoa, Italy; 5. Paris Descartes University, Paris, France; 6. </a:t>
            </a:r>
            <a:r>
              <a:rPr lang="en-GB" sz="2000" dirty="0" err="1">
                <a:solidFill>
                  <a:schemeClr val="bg1"/>
                </a:solidFill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Hôpital</a:t>
            </a:r>
            <a:r>
              <a:rPr lang="en-GB" sz="2000" dirty="0">
                <a:solidFill>
                  <a:schemeClr val="bg1"/>
                </a:solidFill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 Necker-Enfants </a:t>
            </a:r>
            <a:r>
              <a:rPr lang="en-GB" sz="2000" dirty="0" err="1">
                <a:solidFill>
                  <a:schemeClr val="bg1"/>
                </a:solidFill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Malades</a:t>
            </a:r>
            <a:r>
              <a:rPr lang="en-GB" sz="2000" dirty="0">
                <a:solidFill>
                  <a:schemeClr val="bg1"/>
                </a:solidFill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 and </a:t>
            </a:r>
            <a:r>
              <a:rPr lang="en-GB" sz="2000" dirty="0" err="1">
                <a:solidFill>
                  <a:schemeClr val="bg1"/>
                </a:solidFill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Univesité</a:t>
            </a:r>
            <a:r>
              <a:rPr lang="en-GB" sz="2000" dirty="0">
                <a:solidFill>
                  <a:schemeClr val="bg1"/>
                </a:solidFill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 Paris </a:t>
            </a:r>
            <a:r>
              <a:rPr lang="en-GB" sz="2000" dirty="0" err="1">
                <a:solidFill>
                  <a:schemeClr val="bg1"/>
                </a:solidFill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Cité</a:t>
            </a:r>
            <a:r>
              <a:rPr lang="en-GB" sz="2000" dirty="0">
                <a:solidFill>
                  <a:schemeClr val="bg1"/>
                </a:solidFill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, France; 7. Medical Genetics Division and Pediatrics Department, Virgen de la Arrixaca University Hospital, IMIB-Pascual Parrilla, University of Murcia; and CIBERER-ISCIII, Madrid, Spain; 8. BKMF </a:t>
            </a:r>
            <a:r>
              <a:rPr lang="en-GB" sz="2000" dirty="0" err="1">
                <a:solidFill>
                  <a:schemeClr val="bg1"/>
                </a:solidFill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e.V.</a:t>
            </a:r>
            <a:r>
              <a:rPr lang="en-GB" sz="2000" dirty="0">
                <a:solidFill>
                  <a:schemeClr val="bg1"/>
                </a:solidFill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, Bremen, Germany; 9. University Medical Centre Mannheim, Germany; 10. Clinic of Child and Youth Medicine, University Hospital Mannheim, Germany; 11. Paediatric Endocrinology Unit, IRCCS </a:t>
            </a:r>
            <a:r>
              <a:rPr lang="en-GB" sz="2000" dirty="0" err="1">
                <a:solidFill>
                  <a:schemeClr val="bg1"/>
                </a:solidFill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Istituto</a:t>
            </a:r>
            <a:r>
              <a:rPr lang="en-GB" sz="2000" dirty="0">
                <a:solidFill>
                  <a:schemeClr val="bg1"/>
                </a:solidFill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 Giannina </a:t>
            </a:r>
            <a:r>
              <a:rPr lang="en-GB" sz="2000" dirty="0" err="1">
                <a:solidFill>
                  <a:schemeClr val="bg1"/>
                </a:solidFill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Gaslini</a:t>
            </a:r>
            <a:r>
              <a:rPr lang="en-GB" sz="2000" dirty="0">
                <a:solidFill>
                  <a:schemeClr val="bg1"/>
                </a:solidFill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; and Department of Neuroscience, Rehabilitation, Ophthalmology, Genetics, Maternal and Child Health, University of Genoa, Italy; 12. Children’s Hospital, Otto-von-Guericke-University Magdeburg, Germany; 13. Centre for Human Genetics, University Hospitals Leuven, Belgium; 14. Association for Achondroplasia Information and Study, Milan, Italy; </a:t>
            </a:r>
            <a:br>
              <a:rPr lang="en-GB" sz="2000" dirty="0">
                <a:solidFill>
                  <a:schemeClr val="bg1"/>
                </a:solidFill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chemeClr val="bg1"/>
                </a:solidFill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15. Medical Genetics Department and Clinical Academic </a:t>
            </a:r>
            <a:r>
              <a:rPr lang="en-GB" sz="2000" dirty="0" err="1">
                <a:solidFill>
                  <a:schemeClr val="bg1"/>
                </a:solidFill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Center</a:t>
            </a:r>
            <a:r>
              <a:rPr lang="en-GB" sz="2000" dirty="0">
                <a:solidFill>
                  <a:schemeClr val="bg1"/>
                </a:solidFill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 of Coimbra, Hospital </a:t>
            </a:r>
            <a:r>
              <a:rPr lang="en-GB" sz="2000" dirty="0" err="1">
                <a:solidFill>
                  <a:schemeClr val="bg1"/>
                </a:solidFill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Pediátrico</a:t>
            </a:r>
            <a:r>
              <a:rPr lang="en-GB" sz="2000" dirty="0">
                <a:solidFill>
                  <a:schemeClr val="bg1"/>
                </a:solidFill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 de Coimbra; and University Clinic of Genetics, Faculty of Medicine, University of Coimbra, Portugal; 16.</a:t>
            </a:r>
            <a:r>
              <a:rPr lang="en-GB" sz="2000" dirty="0">
                <a:solidFill>
                  <a:schemeClr val="bg1"/>
                </a:solidFill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chemeClr val="bg1"/>
                </a:solidFill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Guy’s and St Thomas’ NHS Foundation Trust, London, UK</a:t>
            </a:r>
            <a:endParaRPr kumimoji="0" lang="en-GB" sz="2000" i="0" u="none" strike="noStrike" kern="1200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CED6B6F-F020-2CCA-3D5D-69B1C28068D3}"/>
              </a:ext>
            </a:extLst>
          </p:cNvPr>
          <p:cNvSpPr txBox="1"/>
          <p:nvPr/>
        </p:nvSpPr>
        <p:spPr>
          <a:xfrm>
            <a:off x="159543" y="210630"/>
            <a:ext cx="32399288" cy="458587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ct val="20000"/>
              </a:spcBef>
              <a:spcAft>
                <a:spcPts val="0"/>
              </a:spcAft>
            </a:pPr>
            <a:r>
              <a:rPr kumimoji="0" lang="en-GB" sz="80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European Achondroplasia Forum: Practical Considerations for </a:t>
            </a:r>
            <a:br>
              <a:rPr kumimoji="0" lang="en-GB" sz="80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</a:br>
            <a:r>
              <a:rPr kumimoji="0" lang="en-GB" sz="80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Following Adults with Achondroplasia – A Patient-held Checklist</a:t>
            </a:r>
            <a:br>
              <a:rPr kumimoji="0" lang="en-GB" sz="80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</a:b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Svein Fredwall,</a:t>
            </a:r>
            <a:r>
              <a:rPr kumimoji="0" lang="en-GB" sz="3600" b="1" i="0" u="none" strike="noStrike" kern="1200" cap="none" spc="0" normalizeH="0" baseline="3000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1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Moeenaldeen AlSayed,</a:t>
            </a:r>
            <a:r>
              <a:rPr kumimoji="0" lang="en-GB" sz="3600" b="1" i="0" u="none" strike="noStrike" kern="1200" cap="none" spc="0" normalizeH="0" baseline="3000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2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Tawfeg Ben-Omran,</a:t>
            </a:r>
            <a:r>
              <a:rPr kumimoji="0" lang="en-GB" sz="3600" b="1" i="0" u="none" strike="noStrike" kern="1200" cap="none" spc="0" normalizeH="0" baseline="3000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3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Silvio Boero,</a:t>
            </a:r>
            <a:r>
              <a:rPr kumimoji="0" lang="en-GB" sz="3600" b="1" i="0" u="none" strike="noStrike" kern="1200" cap="none" spc="0" normalizeH="0" baseline="3000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4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Valérie Cormier-Daire,</a:t>
            </a:r>
            <a:r>
              <a:rPr kumimoji="0" lang="en-GB" sz="3600" b="1" i="0" u="none" strike="noStrike" kern="1200" cap="none" spc="0" normalizeH="0" baseline="3000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5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Brigitte Fauroux,</a:t>
            </a:r>
            <a:r>
              <a:rPr kumimoji="0" lang="en-GB" sz="3600" b="1" i="0" u="none" strike="noStrike" kern="1200" cap="none" spc="0" normalizeH="0" baseline="3000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6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</a:t>
            </a:r>
            <a:b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</a:b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Encarna Guillen-Navarro,</a:t>
            </a:r>
            <a:r>
              <a:rPr kumimoji="0" lang="en-GB" sz="3600" b="1" i="0" u="none" strike="noStrike" kern="1200" cap="none" spc="0" normalizeH="0" baseline="3000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7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Florian Innig,</a:t>
            </a:r>
            <a:r>
              <a:rPr kumimoji="0" lang="en-GB" sz="3600" b="1" i="0" u="none" strike="noStrike" kern="1200" cap="none" spc="0" normalizeH="0" baseline="3000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8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Philip Kunkel,</a:t>
            </a:r>
            <a:r>
              <a:rPr kumimoji="0" lang="en-GB" sz="3600" b="1" i="0" u="none" strike="noStrike" kern="1200" cap="none" spc="0" normalizeH="0" baseline="3000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9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Christian Lampe,</a:t>
            </a:r>
            <a:r>
              <a:rPr kumimoji="0" lang="en-GB" sz="3600" b="1" i="0" u="none" strike="noStrike" kern="1200" cap="none" spc="0" normalizeH="0" baseline="3000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10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Mohamad Maghnie,</a:t>
            </a:r>
            <a:r>
              <a:rPr kumimoji="0" lang="en-GB" sz="3600" b="1" i="0" u="none" strike="noStrike" kern="1200" cap="none" spc="0" normalizeH="0" baseline="3000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11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Klaus Mohnike,</a:t>
            </a:r>
            <a:r>
              <a:rPr kumimoji="0" lang="en-GB" sz="3600" b="1" i="0" u="none" strike="noStrike" kern="1200" cap="none" spc="0" normalizeH="0" baseline="3000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12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Geert Mortier,</a:t>
            </a:r>
            <a:r>
              <a:rPr kumimoji="0" lang="en-GB" sz="3600" b="1" i="0" u="none" strike="noStrike" kern="1200" cap="none" spc="0" normalizeH="0" baseline="3000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13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</a:t>
            </a:r>
            <a:b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</a:b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Zagorka Pejin,</a:t>
            </a:r>
            <a:r>
              <a:rPr kumimoji="0" lang="en-GB" sz="3600" b="1" i="0" u="none" strike="noStrike" kern="1200" cap="none" spc="0" normalizeH="0" baseline="3000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6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Marco Sessa,</a:t>
            </a:r>
            <a:r>
              <a:rPr kumimoji="0" lang="en-GB" sz="3600" b="1" i="0" u="none" strike="noStrike" kern="1200" cap="none" spc="0" normalizeH="0" baseline="3000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14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Sérgio de Sousa,</a:t>
            </a:r>
            <a:r>
              <a:rPr kumimoji="0" lang="en-GB" sz="3600" b="1" i="0" u="none" strike="noStrike" kern="1200" cap="none" spc="0" normalizeH="0" baseline="3000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15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Melita Irving</a:t>
            </a:r>
            <a:r>
              <a:rPr kumimoji="0" lang="en-GB" sz="3600" b="1" i="0" u="none" strike="noStrike" kern="1200" cap="none" spc="0" normalizeH="0" baseline="3000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16</a:t>
            </a:r>
            <a:endParaRPr kumimoji="0" lang="en-GB" sz="3600" i="0" u="none" strike="noStrike" kern="1200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ADA62D-B653-265E-BF91-6C601AF22465}"/>
              </a:ext>
            </a:extLst>
          </p:cNvPr>
          <p:cNvSpPr txBox="1"/>
          <p:nvPr/>
        </p:nvSpPr>
        <p:spPr>
          <a:xfrm>
            <a:off x="6911976" y="42447065"/>
            <a:ext cx="25144411" cy="70788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kumimoji="0" lang="en-GB" sz="4000" i="0" u="none" strike="noStrike" kern="1200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Presented at 16</a:t>
            </a:r>
            <a:r>
              <a:rPr kumimoji="0" lang="en-GB" sz="4000" i="0" u="none" strike="noStrike" kern="1200" spc="0" normalizeH="0" baseline="30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kumimoji="0" lang="en-GB" sz="4000" i="0" u="none" strike="noStrike" kern="1200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International Skeletal Dysplasia Society Meeting, 18–21</a:t>
            </a:r>
            <a:r>
              <a:rPr kumimoji="0" lang="en-GB" sz="4000" i="0" u="none" strike="noStrike" kern="1200" spc="0" normalizeH="0" baseline="30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kumimoji="0" lang="en-GB" sz="4000" i="0" u="none" strike="noStrike" kern="1200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September 2024, Madrid, Spain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8DA4C92-92B9-2E75-4CC8-1FF33738D974}"/>
              </a:ext>
            </a:extLst>
          </p:cNvPr>
          <p:cNvSpPr txBox="1"/>
          <p:nvPr/>
        </p:nvSpPr>
        <p:spPr>
          <a:xfrm>
            <a:off x="6911974" y="40934614"/>
            <a:ext cx="25144413" cy="156966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r>
              <a:rPr kumimoji="0" lang="en-GB" sz="1600" i="0" u="none" strike="noStrike" kern="1200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SF, MAS, TBO, BF, CL: nothing to disclose. SB: payment</a:t>
            </a:r>
            <a:r>
              <a:rPr lang="en-GB" sz="16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GB" sz="1600" i="0" u="none" strike="noStrike" kern="1200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or honoraria, support for attending meetings and/or travel from BioMarin. VCD: received payment or honoraria, support for attending meetings and/or travel from BioMarin. SS: payment or honoraria, support for attending meetings and/or travel and has participated in Advisory Boards for BioMarin. EGN: payment or honoraria, support for attending meetings and/or travel from BioMarin. FI: grants or contracts paid to BKMF e.V from BioMarin. MI: grants or contracts and consulting fees from BioMarin, QED/Bridge Bio, Ascendis, Sanofi, Tyra, NovoNordisk; payment or honoraria from BioMarin; Advisory Boards for BioMarin and QED/Bridge Bio. PK: payment or honoraria, support for attending meetings and/ or travel from BioMarin. MM: consulting fees, payment or honoraria, support for attending meetings and/or travel and Advisory Boards for BioMarin. KM: consulting fees from BioMarin and NovoNordisk, payment or honoraria from Kyowa-Kirin, support for attending meetings and/or travel from BioMarin, Advisory Boards for QED and is Vice-Chair of BKMF. GM: payment or honoraria and support for attending meetings and/or travel from BioMarin, Advisory Boards for Sanofi. ZP: consulting fees and payment or honoraria from Orthofix Italy and Newclip France; support for attending meetings and/or travel from Orthofix Italy, and patents planned, issued or pending with Orthofix Italy. MS: grants or contracts paid to AISAC OdV from BioMarin and QED</a:t>
            </a:r>
          </a:p>
        </p:txBody>
      </p:sp>
    </p:spTree>
    <p:extLst>
      <p:ext uri="{BB962C8B-B14F-4D97-AF65-F5344CB8AC3E}">
        <p14:creationId xmlns:p14="http://schemas.microsoft.com/office/powerpoint/2010/main" val="386312507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EAF PPT Template">
  <a:themeElements>
    <a:clrScheme name="Custom 1 1">
      <a:dk1>
        <a:srgbClr val="000000"/>
      </a:dk1>
      <a:lt1>
        <a:srgbClr val="FFFFFF"/>
      </a:lt1>
      <a:dk2>
        <a:srgbClr val="000000"/>
      </a:dk2>
      <a:lt2>
        <a:srgbClr val="F2F2F2"/>
      </a:lt2>
      <a:accent1>
        <a:srgbClr val="DA2686"/>
      </a:accent1>
      <a:accent2>
        <a:srgbClr val="F05B00"/>
      </a:accent2>
      <a:accent3>
        <a:srgbClr val="7E3C9B"/>
      </a:accent3>
      <a:accent4>
        <a:srgbClr val="E50043"/>
      </a:accent4>
      <a:accent5>
        <a:srgbClr val="3E3F96"/>
      </a:accent5>
      <a:accent6>
        <a:srgbClr val="646464"/>
      </a:accent6>
      <a:hlink>
        <a:srgbClr val="002E56"/>
      </a:hlink>
      <a:folHlink>
        <a:srgbClr val="646464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/>
      <a:bodyPr wrap="none" rtlCol="0">
        <a:spAutoFit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/>
          <a:buNone/>
          <a:tabLst/>
          <a:defRPr kumimoji="0" i="0" u="none" strike="noStrike" kern="1200" spc="0" normalizeH="0" baseline="0" noProof="0" dirty="0" err="1" smtClean="0">
            <a:ln>
              <a:noFill/>
            </a:ln>
            <a:solidFill>
              <a:schemeClr val="tx2"/>
            </a:solidFill>
            <a:effectLst/>
            <a:uLnTx/>
            <a:uFillTx/>
            <a:latin typeface="Arial"/>
            <a:ea typeface="+mn-ea"/>
            <a:cs typeface="Arial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imon Harris Intro Slides v1.4.pptx" id="{F5282FB6-8795-4AD2-9136-1BA17F065941}" vid="{3299993C-FACA-4208-AD84-DEF842106C2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12734</TotalTime>
  <Words>1117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Lucida Grande</vt:lpstr>
      <vt:lpstr>Wingdings</vt:lpstr>
      <vt:lpstr>EAF PPT Template</vt:lpstr>
      <vt:lpstr>PowerPoint Presentation</vt:lpstr>
    </vt:vector>
  </TitlesOfParts>
  <Company>Biomarin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 BioMarin Gene Therapy Global Scientific Symposium</dc:title>
  <dc:creator>Angus Lennon</dc:creator>
  <cp:lastModifiedBy>Alex Hutchings</cp:lastModifiedBy>
  <cp:revision>760</cp:revision>
  <cp:lastPrinted>2020-02-06T09:14:13Z</cp:lastPrinted>
  <dcterms:created xsi:type="dcterms:W3CDTF">2020-01-13T17:31:47Z</dcterms:created>
  <dcterms:modified xsi:type="dcterms:W3CDTF">2024-08-05T16:46:04Z</dcterms:modified>
</cp:coreProperties>
</file>