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1563" r:id="rId3"/>
    <p:sldId id="1349" r:id="rId4"/>
    <p:sldId id="1569" r:id="rId5"/>
    <p:sldId id="1566" r:id="rId6"/>
    <p:sldId id="1570" r:id="rId7"/>
    <p:sldId id="1350" r:id="rId8"/>
    <p:sldId id="1243" r:id="rId9"/>
    <p:sldId id="1352" r:id="rId10"/>
    <p:sldId id="1568" r:id="rId11"/>
    <p:sldId id="1576" r:id="rId12"/>
    <p:sldId id="15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eting Overview" id="{3FA7E280-9211-254F-96CA-F3C8D913A871}">
          <p14:sldIdLst>
            <p14:sldId id="256"/>
            <p14:sldId id="1563"/>
            <p14:sldId id="1349"/>
            <p14:sldId id="1569"/>
            <p14:sldId id="1566"/>
            <p14:sldId id="1570"/>
          </p14:sldIdLst>
        </p14:section>
        <p14:section name="Evaluations" id="{C22D5113-B32A-4245-8BF8-9FF677F0DC04}">
          <p14:sldIdLst>
            <p14:sldId id="1350"/>
            <p14:sldId id="1243"/>
            <p14:sldId id="1352"/>
            <p14:sldId id="1568"/>
            <p14:sldId id="1576"/>
            <p14:sldId id="15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6D8116-FC5B-B956-2039-6B09060D49C7}" name="John Roberts" initials="JR" userId="S-1-5-21-1761596898-488640096-3501999246-1191" providerId="AD"/>
  <p188:author id="{860F7D23-F238-664D-C620-195AE995299F}" name="Kate Avery" initials="KA" userId="S::Kate.avery@elmgroupltd.com::f119444a-d0e0-437f-93b6-5f2e7c6853cd" providerId="AD"/>
  <p188:author id="{D49824B8-C00F-5861-E6C6-EDE78474F7F9}" name="Alex Hutchings" initials="AH" userId="S::alex.hutchings@elmgroupltd.com::874b0824-c527-4ba1-95a2-1b05436ce1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686"/>
    <a:srgbClr val="EEE2EE"/>
    <a:srgbClr val="A4807A"/>
    <a:srgbClr val="E7D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1" autoAdjust="0"/>
    <p:restoredTop sz="94686"/>
  </p:normalViewPr>
  <p:slideViewPr>
    <p:cSldViewPr showGuides="1">
      <p:cViewPr varScale="1">
        <p:scale>
          <a:sx n="101" d="100"/>
          <a:sy n="101" d="100"/>
        </p:scale>
        <p:origin x="6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would you rate the quality of the programme this event?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3-4926-A5D7-F9452A2A85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3-4926-A5D7-F9452A2A85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3-4926-A5D7-F9452A2A854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Excellent</c:v>
                </c:pt>
                <c:pt idx="1">
                  <c:v>Good</c:v>
                </c:pt>
                <c:pt idx="2">
                  <c:v>Fairly Good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2-473B-A405-59064529F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would you rate the quality of the organisation this event?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Organisation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F0-427E-B7BF-E1461FDB5F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F0-427E-B7BF-E1461FDB5F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9C-4230-92A4-808021B7640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Excellent</c:v>
                </c:pt>
                <c:pt idx="1">
                  <c:v>Good </c:v>
                </c:pt>
                <c:pt idx="2">
                  <c:v>Fairly Good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1-4D49-9CEE-35B75FB807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useful for your professional</a:t>
            </a:r>
            <a:r>
              <a:rPr lang="en-GB" sz="140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activity did you find this event?</a:t>
            </a:r>
            <a:endParaRPr lang="en-GB" sz="14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Practice use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FE-4AC5-B5CD-6ABFF076C1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FE-4AC5-B5CD-6ABFF076C1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FE-4AC5-B5CD-6ABFF076C1B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Extremely useful</c:v>
                </c:pt>
                <c:pt idx="1">
                  <c:v>Useful</c:v>
                </c:pt>
                <c:pt idx="2">
                  <c:v>Fairly useful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FE-4AC5-B5CD-6ABFF076C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Did the event fulfil your educational goals and expected learning outcomes?</a:t>
            </a:r>
            <a:endParaRPr lang="en-GB" sz="1400" baseline="30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Practice use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8D-4FAD-9BAF-8FCFDD2908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8D-4FAD-9BAF-8FCFDD2908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8D-4FAD-9BAF-8FCFDD29084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Very much</c:v>
                </c:pt>
                <c:pt idx="1">
                  <c:v>Somewhat</c:v>
                </c:pt>
                <c:pt idx="2">
                  <c:v>Not much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8D-4FAD-9BAF-8FCFDD290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would you rate each session in this</a:t>
            </a:r>
            <a:r>
              <a:rPr lang="en-GB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workshop?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Orthopaedic interventions for spinal deformity–Dr Philip Kunkel</c:v>
                </c:pt>
                <c:pt idx="1">
                  <c:v>Surgery for spinal stenosis–
Dr Carmen Vleggeert-Landkamp</c:v>
                </c:pt>
                <c:pt idx="2">
                  <c:v>Corrective surgery for upper limbs–
Dr Simone Riganti</c:v>
                </c:pt>
                <c:pt idx="3">
                  <c:v>Corrective surgery for lower limbs–
Dr Antonio Leiva-Gea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60</c:v>
                </c:pt>
                <c:pt idx="2">
                  <c:v>34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1-453B-A7F6-D26C1805B5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Orthopaedic interventions for spinal deformity–Dr Philip Kunkel</c:v>
                </c:pt>
                <c:pt idx="1">
                  <c:v>Surgery for spinal stenosis–
Dr Carmen Vleggeert-Landkamp</c:v>
                </c:pt>
                <c:pt idx="2">
                  <c:v>Corrective surgery for upper limbs–
Dr Simone Riganti</c:v>
                </c:pt>
                <c:pt idx="3">
                  <c:v>Corrective surgery for lower limbs–
Dr Antonio Leiva-Gea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44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1-453B-A7F6-D26C1805B5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Fairly good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Orthopaedic interventions for spinal deformity–Dr Philip Kunkel</c:v>
                </c:pt>
                <c:pt idx="1">
                  <c:v>Surgery for spinal stenosis–
Dr Carmen Vleggeert-Landkamp</c:v>
                </c:pt>
                <c:pt idx="2">
                  <c:v>Corrective surgery for upper limbs–
Dr Simone Riganti</c:v>
                </c:pt>
                <c:pt idx="3">
                  <c:v>Corrective surgery for lower limbs–
Dr Antonio Leiva-Gea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22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11-453B-A7F6-D26C1805B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4504432"/>
        <c:axId val="1594508272"/>
      </c:barChart>
      <c:catAx>
        <c:axId val="15945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594508272"/>
        <c:crosses val="autoZero"/>
        <c:auto val="1"/>
        <c:lblAlgn val="ctr"/>
        <c:lblOffset val="100"/>
        <c:noMultiLvlLbl val="0"/>
      </c:catAx>
      <c:valAx>
        <c:axId val="15945082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Responses</a:t>
                </a:r>
                <a:r>
                  <a:rPr lang="en-GB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(%)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50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6E08E-BDEE-48B6-B180-05DFEEE47F2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8C2A3826-1E19-48CA-B88F-D4D573BDD584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Improve understanding of orthopaedic treatment options in achondroplasia</a:t>
          </a:r>
        </a:p>
      </dgm:t>
    </dgm:pt>
    <dgm:pt modelId="{8EFF5358-8590-4472-A7F2-9515DA66E8E3}" type="parTrans" cxnId="{D3B841AE-6A32-4FED-B964-AD9E4A8E55B3}">
      <dgm:prSet/>
      <dgm:spPr/>
      <dgm:t>
        <a:bodyPr/>
        <a:lstStyle/>
        <a:p>
          <a:endParaRPr lang="en-GB"/>
        </a:p>
      </dgm:t>
    </dgm:pt>
    <dgm:pt modelId="{7F5EE24B-3F4D-4C88-96D9-E33049E462C3}" type="sibTrans" cxnId="{D3B841AE-6A32-4FED-B964-AD9E4A8E55B3}">
      <dgm:prSet/>
      <dgm:spPr/>
      <dgm:t>
        <a:bodyPr/>
        <a:lstStyle/>
        <a:p>
          <a:endParaRPr lang="en-GB"/>
        </a:p>
      </dgm:t>
    </dgm:pt>
    <dgm:pt modelId="{B808E88D-44C8-4B91-9C0A-9BC6E49FA194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Identify common issues associated with orthopaedic surgeries in achondroplasia</a:t>
          </a:r>
        </a:p>
      </dgm:t>
    </dgm:pt>
    <dgm:pt modelId="{C5739210-0F8C-462C-AEDC-8EA2DCA0A6EA}" type="parTrans" cxnId="{BFBDE549-93EE-45A8-8A55-682D2E37E2CC}">
      <dgm:prSet/>
      <dgm:spPr/>
      <dgm:t>
        <a:bodyPr/>
        <a:lstStyle/>
        <a:p>
          <a:endParaRPr lang="en-GB"/>
        </a:p>
      </dgm:t>
    </dgm:pt>
    <dgm:pt modelId="{BB9124AD-484C-4721-A540-4A7C320BEA9D}" type="sibTrans" cxnId="{BFBDE549-93EE-45A8-8A55-682D2E37E2CC}">
      <dgm:prSet/>
      <dgm:spPr/>
      <dgm:t>
        <a:bodyPr/>
        <a:lstStyle/>
        <a:p>
          <a:endParaRPr lang="en-GB"/>
        </a:p>
      </dgm:t>
    </dgm:pt>
    <dgm:pt modelId="{26726922-FD8C-42F7-8282-53008ACACEEF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Discuss whether orthopaedic interventions are preventable </a:t>
          </a:r>
        </a:p>
      </dgm:t>
    </dgm:pt>
    <dgm:pt modelId="{F73A5459-9228-4C1B-ACF1-E5ED89EC7445}" type="parTrans" cxnId="{4ED41C4E-8A75-4937-B9AE-705C9FC2675B}">
      <dgm:prSet/>
      <dgm:spPr/>
      <dgm:t>
        <a:bodyPr/>
        <a:lstStyle/>
        <a:p>
          <a:endParaRPr lang="en-GB"/>
        </a:p>
      </dgm:t>
    </dgm:pt>
    <dgm:pt modelId="{706AA457-5D8F-4E83-8E98-69C47C26E6EE}" type="sibTrans" cxnId="{4ED41C4E-8A75-4937-B9AE-705C9FC2675B}">
      <dgm:prSet/>
      <dgm:spPr/>
      <dgm:t>
        <a:bodyPr/>
        <a:lstStyle/>
        <a:p>
          <a:endParaRPr lang="en-GB"/>
        </a:p>
      </dgm:t>
    </dgm:pt>
    <dgm:pt modelId="{A5FC3C55-9D30-4ECD-BEC5-A3974676E3D7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Provide practical guidance for lead clinicians to provide optimal care post-surgery</a:t>
          </a:r>
        </a:p>
      </dgm:t>
    </dgm:pt>
    <dgm:pt modelId="{53648CBE-B853-4294-85D0-26497D64D7FA}" type="parTrans" cxnId="{4F22CF09-3F09-4432-B163-7D52A13A6AF7}">
      <dgm:prSet/>
      <dgm:spPr/>
      <dgm:t>
        <a:bodyPr/>
        <a:lstStyle/>
        <a:p>
          <a:endParaRPr lang="en-GB"/>
        </a:p>
      </dgm:t>
    </dgm:pt>
    <dgm:pt modelId="{C96A58AA-0D1D-4BFC-B634-A2D99F00D8B1}" type="sibTrans" cxnId="{4F22CF09-3F09-4432-B163-7D52A13A6AF7}">
      <dgm:prSet/>
      <dgm:spPr/>
      <dgm:t>
        <a:bodyPr/>
        <a:lstStyle/>
        <a:p>
          <a:endParaRPr lang="en-GB"/>
        </a:p>
      </dgm:t>
    </dgm:pt>
    <dgm:pt modelId="{CE0295ED-46B2-4F31-B029-D1DD74A15B17}" type="pres">
      <dgm:prSet presAssocID="{D446E08E-BDEE-48B6-B180-05DFEEE47F22}" presName="Name0" presStyleCnt="0">
        <dgm:presLayoutVars>
          <dgm:chMax val="7"/>
          <dgm:chPref val="7"/>
          <dgm:dir/>
        </dgm:presLayoutVars>
      </dgm:prSet>
      <dgm:spPr/>
    </dgm:pt>
    <dgm:pt modelId="{C499446D-A935-4A27-A84C-A50166CE9120}" type="pres">
      <dgm:prSet presAssocID="{D446E08E-BDEE-48B6-B180-05DFEEE47F22}" presName="Name1" presStyleCnt="0"/>
      <dgm:spPr/>
    </dgm:pt>
    <dgm:pt modelId="{A5E340C8-C82F-4FEF-B753-21D9829E9B78}" type="pres">
      <dgm:prSet presAssocID="{D446E08E-BDEE-48B6-B180-05DFEEE47F22}" presName="cycle" presStyleCnt="0"/>
      <dgm:spPr/>
    </dgm:pt>
    <dgm:pt modelId="{DD336823-04E2-4036-8A75-CD882CC7D84C}" type="pres">
      <dgm:prSet presAssocID="{D446E08E-BDEE-48B6-B180-05DFEEE47F22}" presName="srcNode" presStyleLbl="node1" presStyleIdx="0" presStyleCnt="4"/>
      <dgm:spPr/>
    </dgm:pt>
    <dgm:pt modelId="{E77FF855-CEDA-459E-B15A-D42E4AC5F07A}" type="pres">
      <dgm:prSet presAssocID="{D446E08E-BDEE-48B6-B180-05DFEEE47F22}" presName="conn" presStyleLbl="parChTrans1D2" presStyleIdx="0" presStyleCnt="1"/>
      <dgm:spPr/>
    </dgm:pt>
    <dgm:pt modelId="{D715F590-FCBD-44A2-93AF-F4CD7A1C4CD0}" type="pres">
      <dgm:prSet presAssocID="{D446E08E-BDEE-48B6-B180-05DFEEE47F22}" presName="extraNode" presStyleLbl="node1" presStyleIdx="0" presStyleCnt="4"/>
      <dgm:spPr/>
    </dgm:pt>
    <dgm:pt modelId="{1E068770-4077-4C68-BA85-76630252412C}" type="pres">
      <dgm:prSet presAssocID="{D446E08E-BDEE-48B6-B180-05DFEEE47F22}" presName="dstNode" presStyleLbl="node1" presStyleIdx="0" presStyleCnt="4"/>
      <dgm:spPr/>
    </dgm:pt>
    <dgm:pt modelId="{FBFB4153-601A-49C4-91E4-F9869E65ED5F}" type="pres">
      <dgm:prSet presAssocID="{8C2A3826-1E19-48CA-B88F-D4D573BDD584}" presName="text_1" presStyleLbl="node1" presStyleIdx="0" presStyleCnt="4">
        <dgm:presLayoutVars>
          <dgm:bulletEnabled val="1"/>
        </dgm:presLayoutVars>
      </dgm:prSet>
      <dgm:spPr/>
    </dgm:pt>
    <dgm:pt modelId="{E112DB70-E3DC-4BCA-88C1-EB88BDEB5494}" type="pres">
      <dgm:prSet presAssocID="{8C2A3826-1E19-48CA-B88F-D4D573BDD584}" presName="accent_1" presStyleCnt="0"/>
      <dgm:spPr/>
    </dgm:pt>
    <dgm:pt modelId="{741344D5-4B74-47E9-A163-1F9AFDF1DF96}" type="pres">
      <dgm:prSet presAssocID="{8C2A3826-1E19-48CA-B88F-D4D573BDD584}" presName="accentRepeatNode" presStyleLbl="solidFgAcc1" presStyleIdx="0" presStyleCnt="4"/>
      <dgm:spPr>
        <a:solidFill>
          <a:schemeClr val="accent3">
            <a:lumMod val="20000"/>
            <a:lumOff val="80000"/>
          </a:schemeClr>
        </a:solidFill>
      </dgm:spPr>
    </dgm:pt>
    <dgm:pt modelId="{22F9FA64-EEA7-4497-97E1-326ABC0FD3F4}" type="pres">
      <dgm:prSet presAssocID="{B808E88D-44C8-4B91-9C0A-9BC6E49FA194}" presName="text_2" presStyleLbl="node1" presStyleIdx="1" presStyleCnt="4">
        <dgm:presLayoutVars>
          <dgm:bulletEnabled val="1"/>
        </dgm:presLayoutVars>
      </dgm:prSet>
      <dgm:spPr/>
    </dgm:pt>
    <dgm:pt modelId="{854F67FF-6AB4-4816-AAF3-1DF678E5A407}" type="pres">
      <dgm:prSet presAssocID="{B808E88D-44C8-4B91-9C0A-9BC6E49FA194}" presName="accent_2" presStyleCnt="0"/>
      <dgm:spPr/>
    </dgm:pt>
    <dgm:pt modelId="{9E19EB06-044A-48EF-8A68-F4C21D2EC7F1}" type="pres">
      <dgm:prSet presAssocID="{B808E88D-44C8-4B91-9C0A-9BC6E49FA194}" presName="accentRepeatNode" presStyleLbl="solidFgAcc1" presStyleIdx="1" presStyleCnt="4"/>
      <dgm:spPr>
        <a:solidFill>
          <a:schemeClr val="accent3">
            <a:lumMod val="20000"/>
            <a:lumOff val="80000"/>
          </a:schemeClr>
        </a:solidFill>
      </dgm:spPr>
    </dgm:pt>
    <dgm:pt modelId="{4C713D53-E6A7-4571-AFE2-20D15AF81FA9}" type="pres">
      <dgm:prSet presAssocID="{26726922-FD8C-42F7-8282-53008ACACEEF}" presName="text_3" presStyleLbl="node1" presStyleIdx="2" presStyleCnt="4">
        <dgm:presLayoutVars>
          <dgm:bulletEnabled val="1"/>
        </dgm:presLayoutVars>
      </dgm:prSet>
      <dgm:spPr/>
    </dgm:pt>
    <dgm:pt modelId="{E4F36EC9-12AB-478D-8191-9B0B4D9A5243}" type="pres">
      <dgm:prSet presAssocID="{26726922-FD8C-42F7-8282-53008ACACEEF}" presName="accent_3" presStyleCnt="0"/>
      <dgm:spPr/>
    </dgm:pt>
    <dgm:pt modelId="{768B8949-B91F-48A6-9757-456F10B17457}" type="pres">
      <dgm:prSet presAssocID="{26726922-FD8C-42F7-8282-53008ACACEEF}" presName="accentRepeatNode" presStyleLbl="solidFgAcc1" presStyleIdx="2" presStyleCnt="4"/>
      <dgm:spPr>
        <a:solidFill>
          <a:schemeClr val="accent3">
            <a:lumMod val="20000"/>
            <a:lumOff val="80000"/>
          </a:schemeClr>
        </a:solidFill>
      </dgm:spPr>
    </dgm:pt>
    <dgm:pt modelId="{152FE07A-CB25-4CFD-8AC1-F6BAB3AE06AF}" type="pres">
      <dgm:prSet presAssocID="{A5FC3C55-9D30-4ECD-BEC5-A3974676E3D7}" presName="text_4" presStyleLbl="node1" presStyleIdx="3" presStyleCnt="4">
        <dgm:presLayoutVars>
          <dgm:bulletEnabled val="1"/>
        </dgm:presLayoutVars>
      </dgm:prSet>
      <dgm:spPr/>
    </dgm:pt>
    <dgm:pt modelId="{BBE65B4A-CE05-40C6-9E9E-C863C439B2E9}" type="pres">
      <dgm:prSet presAssocID="{A5FC3C55-9D30-4ECD-BEC5-A3974676E3D7}" presName="accent_4" presStyleCnt="0"/>
      <dgm:spPr/>
    </dgm:pt>
    <dgm:pt modelId="{E5290DF9-BE0C-4F36-BCD6-E9971F93F59D}" type="pres">
      <dgm:prSet presAssocID="{A5FC3C55-9D30-4ECD-BEC5-A3974676E3D7}" presName="accentRepeatNode" presStyleLbl="solidFgAcc1" presStyleIdx="3" presStyleCnt="4"/>
      <dgm:spPr>
        <a:solidFill>
          <a:schemeClr val="accent3">
            <a:lumMod val="20000"/>
            <a:lumOff val="80000"/>
          </a:schemeClr>
        </a:solidFill>
      </dgm:spPr>
    </dgm:pt>
  </dgm:ptLst>
  <dgm:cxnLst>
    <dgm:cxn modelId="{4F22CF09-3F09-4432-B163-7D52A13A6AF7}" srcId="{D446E08E-BDEE-48B6-B180-05DFEEE47F22}" destId="{A5FC3C55-9D30-4ECD-BEC5-A3974676E3D7}" srcOrd="3" destOrd="0" parTransId="{53648CBE-B853-4294-85D0-26497D64D7FA}" sibTransId="{C96A58AA-0D1D-4BFC-B634-A2D99F00D8B1}"/>
    <dgm:cxn modelId="{3C28E714-5C05-4F91-98F5-C79EF01B548D}" type="presOf" srcId="{A5FC3C55-9D30-4ECD-BEC5-A3974676E3D7}" destId="{152FE07A-CB25-4CFD-8AC1-F6BAB3AE06AF}" srcOrd="0" destOrd="0" presId="urn:microsoft.com/office/officeart/2008/layout/VerticalCurvedList"/>
    <dgm:cxn modelId="{BE741E1B-F10F-4F5C-9BBC-E0729CCE3356}" type="presOf" srcId="{26726922-FD8C-42F7-8282-53008ACACEEF}" destId="{4C713D53-E6A7-4571-AFE2-20D15AF81FA9}" srcOrd="0" destOrd="0" presId="urn:microsoft.com/office/officeart/2008/layout/VerticalCurvedList"/>
    <dgm:cxn modelId="{60C79D34-D8A9-494D-9CB3-B36B55F3E681}" type="presOf" srcId="{D446E08E-BDEE-48B6-B180-05DFEEE47F22}" destId="{CE0295ED-46B2-4F31-B029-D1DD74A15B17}" srcOrd="0" destOrd="0" presId="urn:microsoft.com/office/officeart/2008/layout/VerticalCurvedList"/>
    <dgm:cxn modelId="{BFBDE549-93EE-45A8-8A55-682D2E37E2CC}" srcId="{D446E08E-BDEE-48B6-B180-05DFEEE47F22}" destId="{B808E88D-44C8-4B91-9C0A-9BC6E49FA194}" srcOrd="1" destOrd="0" parTransId="{C5739210-0F8C-462C-AEDC-8EA2DCA0A6EA}" sibTransId="{BB9124AD-484C-4721-A540-4A7C320BEA9D}"/>
    <dgm:cxn modelId="{4ED41C4E-8A75-4937-B9AE-705C9FC2675B}" srcId="{D446E08E-BDEE-48B6-B180-05DFEEE47F22}" destId="{26726922-FD8C-42F7-8282-53008ACACEEF}" srcOrd="2" destOrd="0" parTransId="{F73A5459-9228-4C1B-ACF1-E5ED89EC7445}" sibTransId="{706AA457-5D8F-4E83-8E98-69C47C26E6EE}"/>
    <dgm:cxn modelId="{F43F8350-A681-4038-9A54-1C944E792D62}" type="presOf" srcId="{7F5EE24B-3F4D-4C88-96D9-E33049E462C3}" destId="{E77FF855-CEDA-459E-B15A-D42E4AC5F07A}" srcOrd="0" destOrd="0" presId="urn:microsoft.com/office/officeart/2008/layout/VerticalCurvedList"/>
    <dgm:cxn modelId="{BF14E350-D7D9-4479-9065-BB9AF3B077E4}" type="presOf" srcId="{B808E88D-44C8-4B91-9C0A-9BC6E49FA194}" destId="{22F9FA64-EEA7-4497-97E1-326ABC0FD3F4}" srcOrd="0" destOrd="0" presId="urn:microsoft.com/office/officeart/2008/layout/VerticalCurvedList"/>
    <dgm:cxn modelId="{D3B841AE-6A32-4FED-B964-AD9E4A8E55B3}" srcId="{D446E08E-BDEE-48B6-B180-05DFEEE47F22}" destId="{8C2A3826-1E19-48CA-B88F-D4D573BDD584}" srcOrd="0" destOrd="0" parTransId="{8EFF5358-8590-4472-A7F2-9515DA66E8E3}" sibTransId="{7F5EE24B-3F4D-4C88-96D9-E33049E462C3}"/>
    <dgm:cxn modelId="{C1CD86BC-3CD1-442D-A725-6A0FAF66E7E9}" type="presOf" srcId="{8C2A3826-1E19-48CA-B88F-D4D573BDD584}" destId="{FBFB4153-601A-49C4-91E4-F9869E65ED5F}" srcOrd="0" destOrd="0" presId="urn:microsoft.com/office/officeart/2008/layout/VerticalCurvedList"/>
    <dgm:cxn modelId="{226800AB-7744-4B28-A051-FC465536D94B}" type="presParOf" srcId="{CE0295ED-46B2-4F31-B029-D1DD74A15B17}" destId="{C499446D-A935-4A27-A84C-A50166CE9120}" srcOrd="0" destOrd="0" presId="urn:microsoft.com/office/officeart/2008/layout/VerticalCurvedList"/>
    <dgm:cxn modelId="{EAF1B3AF-736C-4DC8-A14C-1FA03C67A004}" type="presParOf" srcId="{C499446D-A935-4A27-A84C-A50166CE9120}" destId="{A5E340C8-C82F-4FEF-B753-21D9829E9B78}" srcOrd="0" destOrd="0" presId="urn:microsoft.com/office/officeart/2008/layout/VerticalCurvedList"/>
    <dgm:cxn modelId="{D9F2497E-7AAC-4371-8A3C-96135F043520}" type="presParOf" srcId="{A5E340C8-C82F-4FEF-B753-21D9829E9B78}" destId="{DD336823-04E2-4036-8A75-CD882CC7D84C}" srcOrd="0" destOrd="0" presId="urn:microsoft.com/office/officeart/2008/layout/VerticalCurvedList"/>
    <dgm:cxn modelId="{91B5175A-52DF-414B-A9BC-9604BABAD38D}" type="presParOf" srcId="{A5E340C8-C82F-4FEF-B753-21D9829E9B78}" destId="{E77FF855-CEDA-459E-B15A-D42E4AC5F07A}" srcOrd="1" destOrd="0" presId="urn:microsoft.com/office/officeart/2008/layout/VerticalCurvedList"/>
    <dgm:cxn modelId="{25B2820C-136A-4B76-A391-81AD97590C64}" type="presParOf" srcId="{A5E340C8-C82F-4FEF-B753-21D9829E9B78}" destId="{D715F590-FCBD-44A2-93AF-F4CD7A1C4CD0}" srcOrd="2" destOrd="0" presId="urn:microsoft.com/office/officeart/2008/layout/VerticalCurvedList"/>
    <dgm:cxn modelId="{49FFFBF0-BDB5-4887-AFD0-5292F3FB42C5}" type="presParOf" srcId="{A5E340C8-C82F-4FEF-B753-21D9829E9B78}" destId="{1E068770-4077-4C68-BA85-76630252412C}" srcOrd="3" destOrd="0" presId="urn:microsoft.com/office/officeart/2008/layout/VerticalCurvedList"/>
    <dgm:cxn modelId="{A8BC9261-4D37-43F4-885C-0206CA59EC4B}" type="presParOf" srcId="{C499446D-A935-4A27-A84C-A50166CE9120}" destId="{FBFB4153-601A-49C4-91E4-F9869E65ED5F}" srcOrd="1" destOrd="0" presId="urn:microsoft.com/office/officeart/2008/layout/VerticalCurvedList"/>
    <dgm:cxn modelId="{AF677405-B71E-47F0-A36C-1A7E6E5751BA}" type="presParOf" srcId="{C499446D-A935-4A27-A84C-A50166CE9120}" destId="{E112DB70-E3DC-4BCA-88C1-EB88BDEB5494}" srcOrd="2" destOrd="0" presId="urn:microsoft.com/office/officeart/2008/layout/VerticalCurvedList"/>
    <dgm:cxn modelId="{1E66F292-5401-4D12-A4E2-AC8D6126937A}" type="presParOf" srcId="{E112DB70-E3DC-4BCA-88C1-EB88BDEB5494}" destId="{741344D5-4B74-47E9-A163-1F9AFDF1DF96}" srcOrd="0" destOrd="0" presId="urn:microsoft.com/office/officeart/2008/layout/VerticalCurvedList"/>
    <dgm:cxn modelId="{3BD19441-4441-4D7B-8AAB-8AA27C5EE76F}" type="presParOf" srcId="{C499446D-A935-4A27-A84C-A50166CE9120}" destId="{22F9FA64-EEA7-4497-97E1-326ABC0FD3F4}" srcOrd="3" destOrd="0" presId="urn:microsoft.com/office/officeart/2008/layout/VerticalCurvedList"/>
    <dgm:cxn modelId="{3B09DE65-7971-4B07-8BFE-C840D9B360A8}" type="presParOf" srcId="{C499446D-A935-4A27-A84C-A50166CE9120}" destId="{854F67FF-6AB4-4816-AAF3-1DF678E5A407}" srcOrd="4" destOrd="0" presId="urn:microsoft.com/office/officeart/2008/layout/VerticalCurvedList"/>
    <dgm:cxn modelId="{AD2C2185-33D8-4A6A-9BA0-6D306DF9513C}" type="presParOf" srcId="{854F67FF-6AB4-4816-AAF3-1DF678E5A407}" destId="{9E19EB06-044A-48EF-8A68-F4C21D2EC7F1}" srcOrd="0" destOrd="0" presId="urn:microsoft.com/office/officeart/2008/layout/VerticalCurvedList"/>
    <dgm:cxn modelId="{682E2B4C-6BF9-4E40-94B9-3E0CC5AC8E32}" type="presParOf" srcId="{C499446D-A935-4A27-A84C-A50166CE9120}" destId="{4C713D53-E6A7-4571-AFE2-20D15AF81FA9}" srcOrd="5" destOrd="0" presId="urn:microsoft.com/office/officeart/2008/layout/VerticalCurvedList"/>
    <dgm:cxn modelId="{FE5D6B79-D26C-4A8C-9613-4ACC4A0A27EF}" type="presParOf" srcId="{C499446D-A935-4A27-A84C-A50166CE9120}" destId="{E4F36EC9-12AB-478D-8191-9B0B4D9A5243}" srcOrd="6" destOrd="0" presId="urn:microsoft.com/office/officeart/2008/layout/VerticalCurvedList"/>
    <dgm:cxn modelId="{AFE5A3E9-B747-46E9-90AD-26A9F4381F8D}" type="presParOf" srcId="{E4F36EC9-12AB-478D-8191-9B0B4D9A5243}" destId="{768B8949-B91F-48A6-9757-456F10B17457}" srcOrd="0" destOrd="0" presId="urn:microsoft.com/office/officeart/2008/layout/VerticalCurvedList"/>
    <dgm:cxn modelId="{CEAB492B-4464-4B6D-BAAC-5704FB00B231}" type="presParOf" srcId="{C499446D-A935-4A27-A84C-A50166CE9120}" destId="{152FE07A-CB25-4CFD-8AC1-F6BAB3AE06AF}" srcOrd="7" destOrd="0" presId="urn:microsoft.com/office/officeart/2008/layout/VerticalCurvedList"/>
    <dgm:cxn modelId="{9C012C3C-5062-4C06-9472-AA66D4070A03}" type="presParOf" srcId="{C499446D-A935-4A27-A84C-A50166CE9120}" destId="{BBE65B4A-CE05-40C6-9E9E-C863C439B2E9}" srcOrd="8" destOrd="0" presId="urn:microsoft.com/office/officeart/2008/layout/VerticalCurvedList"/>
    <dgm:cxn modelId="{B251C7F4-D7B5-4DB1-B962-2FD22842F520}" type="presParOf" srcId="{BBE65B4A-CE05-40C6-9E9E-C863C439B2E9}" destId="{E5290DF9-BE0C-4F36-BCD6-E9971F93F5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FF855-CEDA-459E-B15A-D42E4AC5F07A}">
      <dsp:nvSpPr>
        <dsp:cNvPr id="0" name=""/>
        <dsp:cNvSpPr/>
      </dsp:nvSpPr>
      <dsp:spPr>
        <a:xfrm>
          <a:off x="-5325335" y="-815539"/>
          <a:ext cx="6341190" cy="6341190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B4153-601A-49C4-91E4-F9869E65ED5F}">
      <dsp:nvSpPr>
        <dsp:cNvPr id="0" name=""/>
        <dsp:cNvSpPr/>
      </dsp:nvSpPr>
      <dsp:spPr>
        <a:xfrm>
          <a:off x="531850" y="362113"/>
          <a:ext cx="10202519" cy="72460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1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Improve understanding of orthopaedic treatment options in achondroplasia</a:t>
          </a:r>
        </a:p>
      </dsp:txBody>
      <dsp:txXfrm>
        <a:off x="531850" y="362113"/>
        <a:ext cx="10202519" cy="724603"/>
      </dsp:txXfrm>
    </dsp:sp>
    <dsp:sp modelId="{741344D5-4B74-47E9-A163-1F9AFDF1DF96}">
      <dsp:nvSpPr>
        <dsp:cNvPr id="0" name=""/>
        <dsp:cNvSpPr/>
      </dsp:nvSpPr>
      <dsp:spPr>
        <a:xfrm>
          <a:off x="78973" y="271537"/>
          <a:ext cx="905754" cy="905754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9FA64-EEA7-4497-97E1-326ABC0FD3F4}">
      <dsp:nvSpPr>
        <dsp:cNvPr id="0" name=""/>
        <dsp:cNvSpPr/>
      </dsp:nvSpPr>
      <dsp:spPr>
        <a:xfrm>
          <a:off x="947282" y="1449207"/>
          <a:ext cx="9787087" cy="72460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1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Identify common issues associated with orthopaedic surgeries in achondroplasia</a:t>
          </a:r>
        </a:p>
      </dsp:txBody>
      <dsp:txXfrm>
        <a:off x="947282" y="1449207"/>
        <a:ext cx="9787087" cy="724603"/>
      </dsp:txXfrm>
    </dsp:sp>
    <dsp:sp modelId="{9E19EB06-044A-48EF-8A68-F4C21D2EC7F1}">
      <dsp:nvSpPr>
        <dsp:cNvPr id="0" name=""/>
        <dsp:cNvSpPr/>
      </dsp:nvSpPr>
      <dsp:spPr>
        <a:xfrm>
          <a:off x="494405" y="1358631"/>
          <a:ext cx="905754" cy="905754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13D53-E6A7-4571-AFE2-20D15AF81FA9}">
      <dsp:nvSpPr>
        <dsp:cNvPr id="0" name=""/>
        <dsp:cNvSpPr/>
      </dsp:nvSpPr>
      <dsp:spPr>
        <a:xfrm>
          <a:off x="947282" y="2536301"/>
          <a:ext cx="9787087" cy="72460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1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Discuss whether orthopaedic interventions are preventable </a:t>
          </a:r>
        </a:p>
      </dsp:txBody>
      <dsp:txXfrm>
        <a:off x="947282" y="2536301"/>
        <a:ext cx="9787087" cy="724603"/>
      </dsp:txXfrm>
    </dsp:sp>
    <dsp:sp modelId="{768B8949-B91F-48A6-9757-456F10B17457}">
      <dsp:nvSpPr>
        <dsp:cNvPr id="0" name=""/>
        <dsp:cNvSpPr/>
      </dsp:nvSpPr>
      <dsp:spPr>
        <a:xfrm>
          <a:off x="494405" y="2445725"/>
          <a:ext cx="905754" cy="905754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FE07A-CB25-4CFD-8AC1-F6BAB3AE06AF}">
      <dsp:nvSpPr>
        <dsp:cNvPr id="0" name=""/>
        <dsp:cNvSpPr/>
      </dsp:nvSpPr>
      <dsp:spPr>
        <a:xfrm>
          <a:off x="531850" y="3623394"/>
          <a:ext cx="10202519" cy="72460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1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Provide practical guidance for lead clinicians to provide optimal care post-surgery</a:t>
          </a:r>
        </a:p>
      </dsp:txBody>
      <dsp:txXfrm>
        <a:off x="531850" y="3623394"/>
        <a:ext cx="10202519" cy="724603"/>
      </dsp:txXfrm>
    </dsp:sp>
    <dsp:sp modelId="{E5290DF9-BE0C-4F36-BCD6-E9971F93F59D}">
      <dsp:nvSpPr>
        <dsp:cNvPr id="0" name=""/>
        <dsp:cNvSpPr/>
      </dsp:nvSpPr>
      <dsp:spPr>
        <a:xfrm>
          <a:off x="78973" y="3532819"/>
          <a:ext cx="905754" cy="905754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EB485-2643-47C4-8112-AF24FDD709E5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2A03F-DDFC-41E9-B1E3-15FDA7D9B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2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50728-45F3-4B1A-BAAB-BECD28F818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4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 bwMode="gray">
          <a:xfrm>
            <a:off x="2758966" y="2843784"/>
            <a:ext cx="8666126" cy="1828800"/>
          </a:xfrm>
          <a:prstGeom prst="rect">
            <a:avLst/>
          </a:prstGeom>
        </p:spPr>
        <p:txBody>
          <a:bodyPr vert="horz" anchor="b"/>
          <a:lstStyle>
            <a:lvl1pPr algn="r">
              <a:defRPr sz="3200" b="0" cap="all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35F3686-4967-B249-A839-3A8CCA231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32703" y="5340096"/>
            <a:ext cx="8492389" cy="5852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E974753-F3AB-3748-A16E-C7BD3CDBF4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932703" y="6080760"/>
            <a:ext cx="8492389" cy="585216"/>
          </a:xfrm>
          <a:prstGeom prst="rect">
            <a:avLst/>
          </a:prstGeom>
        </p:spPr>
        <p:txBody>
          <a:bodyPr vert="horz">
            <a:noAutofit/>
          </a:bodyPr>
          <a:lstStyle>
            <a:lvl1pPr algn="r">
              <a:buNone/>
              <a:defRPr sz="1600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E0CAEBC-F35F-4E4D-B1C4-A7D934AAA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400" y="201600"/>
            <a:ext cx="4112155" cy="24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5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>
                <a:latin typeface="Calibri"/>
                <a:cs typeface="Calibri"/>
              </a:defRPr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6200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DE3EBFF2-F86A-9F44-83CC-30442BB52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2892" y="1257163"/>
            <a:ext cx="6321600" cy="38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77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00283" y="6177251"/>
            <a:ext cx="10515570" cy="256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708553" y="4599262"/>
            <a:ext cx="483447" cy="22587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975D3A8-82C4-9C42-99A6-B678A5242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2892" y="1257163"/>
            <a:ext cx="6321600" cy="38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59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7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45573"/>
            <a:ext cx="10800000" cy="10265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8076" y="1376058"/>
            <a:ext cx="8158113" cy="47008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8240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9445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367" y="1376058"/>
            <a:ext cx="8522616" cy="47008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30666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367" y="1375146"/>
            <a:ext cx="5181600" cy="47018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5816" y="1375145"/>
            <a:ext cx="5181600" cy="47018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0222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367" y="1375146"/>
            <a:ext cx="7826829" cy="47018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91222" y="1375146"/>
            <a:ext cx="2799837" cy="4701804"/>
          </a:xfrm>
        </p:spPr>
        <p:txBody>
          <a:bodyPr/>
          <a:lstStyle>
            <a:lvl3pPr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16736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367" y="1373391"/>
            <a:ext cx="249516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7685" y="1373391"/>
            <a:ext cx="8033995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06617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367" y="1373259"/>
            <a:ext cx="51801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367" y="2197171"/>
            <a:ext cx="5180139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2668" y="1373259"/>
            <a:ext cx="51640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2668" y="2197171"/>
            <a:ext cx="516400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211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8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36" y="1373285"/>
            <a:ext cx="6518230" cy="470366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680" y="2057400"/>
            <a:ext cx="3932237" cy="40195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59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 bwMode="gray">
          <a:xfrm>
            <a:off x="1124173" y="2843784"/>
            <a:ext cx="5747273" cy="1828800"/>
          </a:xfrm>
          <a:prstGeom prst="rect">
            <a:avLst/>
          </a:prstGeom>
        </p:spPr>
        <p:txBody>
          <a:bodyPr vert="horz" anchor="b"/>
          <a:lstStyle>
            <a:lvl1pPr algn="l">
              <a:defRPr sz="3200" b="0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35F3686-4967-B249-A839-3A8CCA231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24174" y="5340096"/>
            <a:ext cx="5747272" cy="5852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E974753-F3AB-3748-A16E-C7BD3CDBF4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1124174" y="6080760"/>
            <a:ext cx="5747272" cy="585216"/>
          </a:xfrm>
          <a:prstGeom prst="rect">
            <a:avLst/>
          </a:prstGeom>
        </p:spPr>
        <p:txBody>
          <a:bodyPr vert="horz">
            <a:noAutofit/>
          </a:bodyPr>
          <a:lstStyle>
            <a:lvl1pPr algn="l">
              <a:buNone/>
              <a:defRPr sz="16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799720" y="4787134"/>
            <a:ext cx="218965" cy="192690"/>
          </a:xfrm>
          <a:prstGeom prst="rect">
            <a:avLst/>
          </a:prstGeom>
          <a:solidFill>
            <a:srgbClr val="FFFFFF"/>
          </a:solidFill>
          <a:ln>
            <a:solidFill>
              <a:srgbClr val="E400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11804099" y="5824783"/>
            <a:ext cx="210207" cy="192690"/>
          </a:xfrm>
          <a:prstGeom prst="ellipse">
            <a:avLst/>
          </a:prstGeom>
          <a:solidFill>
            <a:srgbClr val="FFFFFF"/>
          </a:solidFill>
          <a:ln>
            <a:solidFill>
              <a:srgbClr val="CE00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>
            <a:off x="11804099" y="5452785"/>
            <a:ext cx="210207" cy="192690"/>
          </a:xfrm>
          <a:prstGeom prst="triangle">
            <a:avLst/>
          </a:prstGeom>
          <a:solidFill>
            <a:srgbClr val="FFFFFF"/>
          </a:solidFill>
          <a:ln>
            <a:solidFill>
              <a:srgbClr val="CE0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1799720" y="6183256"/>
            <a:ext cx="218965" cy="192690"/>
          </a:xfrm>
          <a:prstGeom prst="rect">
            <a:avLst/>
          </a:prstGeom>
          <a:solidFill>
            <a:srgbClr val="FFFFFF"/>
          </a:solidFill>
          <a:ln>
            <a:solidFill>
              <a:srgbClr val="BB16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11804099" y="5114702"/>
            <a:ext cx="210207" cy="192690"/>
          </a:xfrm>
          <a:prstGeom prst="ellipse">
            <a:avLst/>
          </a:prstGeom>
          <a:solidFill>
            <a:srgbClr val="FFFFFF"/>
          </a:solidFill>
          <a:ln>
            <a:solidFill>
              <a:srgbClr val="CE00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/>
          <p:cNvSpPr/>
          <p:nvPr userDrawn="1"/>
        </p:nvSpPr>
        <p:spPr>
          <a:xfrm>
            <a:off x="11804099" y="6516086"/>
            <a:ext cx="210207" cy="192690"/>
          </a:xfrm>
          <a:prstGeom prst="triangle">
            <a:avLst/>
          </a:prstGeom>
          <a:solidFill>
            <a:srgbClr val="FFFFFF"/>
          </a:solidFill>
          <a:ln>
            <a:solidFill>
              <a:srgbClr val="E400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39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8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65766" y="1363663"/>
            <a:ext cx="6527800" cy="4713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680" y="2057400"/>
            <a:ext cx="3932237" cy="40195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463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367" y="1371600"/>
            <a:ext cx="10800000" cy="4707517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63406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0808" y="365125"/>
            <a:ext cx="2595867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1680" y="365125"/>
            <a:ext cx="8046728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155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 bwMode="gray">
          <a:xfrm>
            <a:off x="2757600" y="2534400"/>
            <a:ext cx="8666126" cy="1828800"/>
          </a:xfrm>
          <a:prstGeom prst="rect">
            <a:avLst/>
          </a:prstGeom>
        </p:spPr>
        <p:txBody>
          <a:bodyPr vert="horz" anchor="b"/>
          <a:lstStyle>
            <a:lvl1pPr algn="r">
              <a:defRPr sz="3200" b="0" cap="all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35F3686-4967-B249-A839-3A8CCA231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32703" y="5029200"/>
            <a:ext cx="8492389" cy="5852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7A1E93EA-6104-7645-AE5E-B20475E47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400" y="201600"/>
            <a:ext cx="4112155" cy="248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05017D-20F5-7744-9606-165E9726CE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993" y="6265477"/>
            <a:ext cx="2016253" cy="2957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725743-87B4-6848-A0AB-71B61B8945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36383" y="6004441"/>
            <a:ext cx="1325716" cy="817788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8A7CBA-08EA-6940-86C2-3D36D0BA73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71656" y="5919047"/>
            <a:ext cx="2143736" cy="9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54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 bwMode="gray">
          <a:xfrm>
            <a:off x="2757600" y="2534400"/>
            <a:ext cx="8666126" cy="1828800"/>
          </a:xfrm>
          <a:prstGeom prst="rect">
            <a:avLst/>
          </a:prstGeom>
        </p:spPr>
        <p:txBody>
          <a:bodyPr vert="horz" anchor="b"/>
          <a:lstStyle>
            <a:lvl1pPr algn="r">
              <a:defRPr sz="3200" b="0" cap="all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35F3686-4967-B249-A839-3A8CCA231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32703" y="5029200"/>
            <a:ext cx="8492389" cy="5852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7A1E93EA-6104-7645-AE5E-B20475E47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400" y="201600"/>
            <a:ext cx="4112155" cy="248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05017D-20F5-7744-9606-165E9726CE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151" y="6172886"/>
            <a:ext cx="2398225" cy="3517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725743-87B4-6848-A0AB-71B61B8945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02875" y="5837722"/>
            <a:ext cx="1509036" cy="930872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8A7CBA-08EA-6940-86C2-3D36D0BA7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2514" r="10881"/>
          <a:stretch/>
        </p:blipFill>
        <p:spPr>
          <a:xfrm>
            <a:off x="9509760" y="5735049"/>
            <a:ext cx="1876089" cy="1129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63E946-E6F7-404D-B2FB-1C775A886E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37809" y="5977988"/>
            <a:ext cx="2167218" cy="72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09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pos="483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 bwMode="gray">
          <a:xfrm>
            <a:off x="2757600" y="2534400"/>
            <a:ext cx="8666126" cy="1828800"/>
          </a:xfrm>
          <a:prstGeom prst="rect">
            <a:avLst/>
          </a:prstGeom>
        </p:spPr>
        <p:txBody>
          <a:bodyPr vert="horz" anchor="b"/>
          <a:lstStyle>
            <a:lvl1pPr algn="r">
              <a:defRPr sz="3200" b="0" cap="all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35F3686-4967-B249-A839-3A8CCA231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32703" y="5029200"/>
            <a:ext cx="8492389" cy="5852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64646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7A1E93EA-6104-7645-AE5E-B20475E47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400" y="201600"/>
            <a:ext cx="4112155" cy="2487600"/>
          </a:xfrm>
          <a:prstGeom prst="rect">
            <a:avLst/>
          </a:prstGeom>
        </p:spPr>
      </p:pic>
      <p:pic>
        <p:nvPicPr>
          <p:cNvPr id="10" name="Picture 9" descr="Home - Ascendis Pharma">
            <a:extLst>
              <a:ext uri="{FF2B5EF4-FFF2-40B4-BE49-F238E27FC236}">
                <a16:creationId xmlns:a16="http://schemas.microsoft.com/office/drawing/2014/main" id="{4C170B5B-132F-D74C-A9D6-B5991C49A6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21" y="6097588"/>
            <a:ext cx="1884913" cy="6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05017D-20F5-7744-9606-165E9726CE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756" y="6265477"/>
            <a:ext cx="2016253" cy="295717"/>
          </a:xfrm>
          <a:prstGeom prst="rect">
            <a:avLst/>
          </a:prstGeom>
        </p:spPr>
      </p:pic>
      <p:pic>
        <p:nvPicPr>
          <p:cNvPr id="16" name="Google Shape;53;p7">
            <a:extLst>
              <a:ext uri="{FF2B5EF4-FFF2-40B4-BE49-F238E27FC236}">
                <a16:creationId xmlns:a16="http://schemas.microsoft.com/office/drawing/2014/main" id="{1C752258-2AE7-E743-AE1A-1175DE094C97}"/>
              </a:ext>
            </a:extLst>
          </p:cNvPr>
          <p:cNvPicPr preferRelativeResize="0"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>
          <a:xfrm>
            <a:off x="7777111" y="6102206"/>
            <a:ext cx="1623592" cy="622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725743-87B4-6848-A0AB-71B61B8945F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74351" y="6004441"/>
            <a:ext cx="1325716" cy="817788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8A7CBA-08EA-6940-86C2-3D36D0BA73F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79385" y="5919047"/>
            <a:ext cx="2143736" cy="9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29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5496-FF45-1848-8BDB-DD51B2B21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10F9EB-5055-544C-A652-CA59DAE31B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F852A4-E3EC-5D48-BEAB-A65E985173FA}"/>
              </a:ext>
            </a:extLst>
          </p:cNvPr>
          <p:cNvSpPr/>
          <p:nvPr userDrawn="1"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DA2686"/>
                </a:solidFill>
              </a:rPr>
              <a:t>R218 G38 B134  /  C20 M94 Y0 K0 / #da2686</a:t>
            </a:r>
          </a:p>
          <a:p>
            <a:r>
              <a:rPr lang="en-GB" dirty="0">
                <a:solidFill>
                  <a:srgbClr val="7E3D9B"/>
                </a:solidFill>
              </a:rPr>
              <a:t>R126 G61 B155  /  C62 M86 Y0 K0 / #7e3d9b</a:t>
            </a:r>
          </a:p>
          <a:p>
            <a:r>
              <a:rPr lang="en-GB" dirty="0">
                <a:solidFill>
                  <a:srgbClr val="F05B00"/>
                </a:solidFill>
              </a:rPr>
              <a:t>R240 G91 B0  /  C0 M75 Y100 K0 / #f05b00</a:t>
            </a:r>
          </a:p>
          <a:p>
            <a:r>
              <a:rPr lang="en-GB" dirty="0">
                <a:solidFill>
                  <a:srgbClr val="E50043"/>
                </a:solidFill>
              </a:rPr>
              <a:t>R229 G0 B67  /  C0 M100 Y62 K0 / #e50043</a:t>
            </a:r>
          </a:p>
          <a:p>
            <a:r>
              <a:rPr lang="en-GB" dirty="0">
                <a:solidFill>
                  <a:srgbClr val="3E3F96"/>
                </a:solidFill>
              </a:rPr>
              <a:t>R62 G63 B150  /  C90 M83 Y0 K0 / #3e3f96</a:t>
            </a:r>
          </a:p>
        </p:txBody>
      </p:sp>
    </p:spTree>
    <p:extLst>
      <p:ext uri="{BB962C8B-B14F-4D97-AF65-F5344CB8AC3E}">
        <p14:creationId xmlns:p14="http://schemas.microsoft.com/office/powerpoint/2010/main" val="3279812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F Survey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368" y="1375146"/>
            <a:ext cx="7202858" cy="4701804"/>
          </a:xfrm>
        </p:spPr>
        <p:txBody>
          <a:bodyPr/>
          <a:lstStyle>
            <a:lvl2pPr indent="-285750" algn="l" defTabSz="457200" rtl="0" eaLnBrk="1" fontAlgn="base" hangingPunct="1">
              <a:lnSpc>
                <a:spcPct val="100000"/>
              </a:lnSpc>
              <a:spcAft>
                <a:spcPct val="0"/>
              </a:spcAft>
              <a:tabLst/>
              <a:defRPr lang="en-US" sz="1600" kern="1200" dirty="0">
                <a:solidFill>
                  <a:schemeClr val="accent6"/>
                </a:solidFill>
                <a:latin typeface="Calibri"/>
                <a:ea typeface="+mn-ea"/>
                <a:cs typeface="Calibri"/>
              </a:defRPr>
            </a:lvl2pPr>
            <a:lvl3pPr indent="-285750" algn="l" defTabSz="457200" rtl="0" eaLnBrk="1" fontAlgn="base" hangingPunct="1">
              <a:lnSpc>
                <a:spcPct val="100000"/>
              </a:lnSpc>
              <a:spcAft>
                <a:spcPct val="0"/>
              </a:spcAft>
              <a:tabLst/>
              <a:defRPr lang="en-US" sz="1600" kern="1200" dirty="0">
                <a:solidFill>
                  <a:schemeClr val="accent6"/>
                </a:solidFill>
                <a:latin typeface="Calibri"/>
                <a:ea typeface="+mn-ea"/>
                <a:cs typeface="Calibri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896226" y="1375146"/>
            <a:ext cx="3594833" cy="4701804"/>
          </a:xfrm>
        </p:spPr>
        <p:txBody>
          <a:bodyPr>
            <a:noAutofit/>
          </a:bodyPr>
          <a:lstStyle>
            <a:lvl1pPr>
              <a:buSzPct val="100000"/>
              <a:defRPr sz="1800"/>
            </a:lvl1pPr>
            <a:lvl2pPr marL="550863" indent="-285750">
              <a:buSzPct val="75000"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45450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14F5-F30F-89AA-FD9F-3B001A5DA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1EE98-9CD4-F51E-11AF-406B0932B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467E5-3A38-9A65-67FF-738744D5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100F-E7DF-BE42-B229-C6F772EE39BE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AB37-DDEB-BB3C-8D92-63FF307D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2EADB-BD08-ED36-76F7-74254594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9E3B-80F3-DB46-AA7A-660A8E3BD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46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EA92B7-5EEB-9A47-AE39-62FCFDAB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D2C886-0A51-E147-86AA-BD560E5F3432}" type="datetimeFigureOut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31/10/2024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93A8A1-0BAF-964E-AB62-5FBCB52E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AD22CB-8265-B444-A460-92F86579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FB52F1-8487-F742-85CD-32A8C323687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DA268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DA268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68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155" y="159119"/>
            <a:ext cx="10800000" cy="102651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36163" y="6412650"/>
            <a:ext cx="532226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86790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8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96155" y="1370721"/>
            <a:ext cx="10800000" cy="470904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300"/>
              </a:spcBef>
              <a:spcAft>
                <a:spcPts val="0"/>
              </a:spcAft>
              <a:defRPr sz="2000"/>
            </a:lvl2pPr>
            <a:lvl3pPr>
              <a:spcBef>
                <a:spcPts val="100"/>
              </a:spcBef>
              <a:spcAft>
                <a:spcPts val="0"/>
              </a:spcAft>
              <a:defRPr sz="1800"/>
            </a:lvl3pPr>
            <a:lvl4pPr>
              <a:spcBef>
                <a:spcPts val="100"/>
              </a:spcBef>
              <a:spcAft>
                <a:spcPts val="0"/>
              </a:spcAft>
              <a:defRPr sz="1600"/>
            </a:lvl4pPr>
            <a:lvl5pPr>
              <a:spcBef>
                <a:spcPts val="1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824D-C2FF-CF4E-8A98-05F3FBC7F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159119"/>
            <a:ext cx="10800000" cy="102651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974B23-4738-B54F-BAA5-437CF5F41C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0DCEC-28A8-7749-91A1-9345F35C432D}" type="slidenum">
              <a:rPr lang="en-US" kern="0" smtClean="0"/>
              <a:pPr/>
              <a:t>‹#›</a:t>
            </a:fld>
            <a:endParaRPr lang="en-US" kern="0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7F613E8-4D2A-E140-84BB-70284635E4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2000" y="6386789"/>
            <a:ext cx="10294939" cy="408331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07" indent="0">
              <a:buNone/>
              <a:defRPr sz="1200"/>
            </a:lvl2pPr>
            <a:lvl3pPr marL="571486" indent="0">
              <a:buNone/>
              <a:defRPr sz="1200"/>
            </a:lvl3pPr>
            <a:lvl4pPr marL="801668" indent="0">
              <a:buNone/>
              <a:defRPr sz="1200"/>
            </a:lvl4pPr>
            <a:lvl5pPr marL="1031849" indent="0"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C225B35-EEA6-9D4A-AFF9-74C02B9D4C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000" y="1370722"/>
            <a:ext cx="10800000" cy="394292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300"/>
              </a:spcBef>
              <a:spcAft>
                <a:spcPts val="0"/>
              </a:spcAft>
              <a:defRPr/>
            </a:lvl2pPr>
            <a:lvl3pPr>
              <a:spcBef>
                <a:spcPts val="100"/>
              </a:spcBef>
              <a:spcAft>
                <a:spcPts val="0"/>
              </a:spcAft>
              <a:defRPr/>
            </a:lvl3pPr>
            <a:lvl4pPr>
              <a:spcBef>
                <a:spcPts val="100"/>
              </a:spcBef>
              <a:spcAft>
                <a:spcPts val="0"/>
              </a:spcAft>
              <a:defRPr/>
            </a:lvl4pPr>
            <a:lvl5pPr>
              <a:spcBef>
                <a:spcPts val="1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2CA6D6-EE7C-8642-AEFB-ACE7DFDB5431}"/>
              </a:ext>
            </a:extLst>
          </p:cNvPr>
          <p:cNvSpPr/>
          <p:nvPr userDrawn="1"/>
        </p:nvSpPr>
        <p:spPr>
          <a:xfrm>
            <a:off x="702000" y="5330990"/>
            <a:ext cx="10800000" cy="736559"/>
          </a:xfrm>
          <a:prstGeom prst="roundRect">
            <a:avLst/>
          </a:prstGeom>
          <a:solidFill>
            <a:srgbClr val="7E3C9B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6538CE-4FE3-F64E-BF6A-CC090CAC29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456" y="5403201"/>
            <a:ext cx="10363200" cy="59213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23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75" y="159118"/>
            <a:ext cx="10800000" cy="1830019"/>
          </a:xfrm>
        </p:spPr>
        <p:txBody>
          <a:bodyPr anchor="t" anchorCtr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86790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96675" y="3078065"/>
            <a:ext cx="10800000" cy="3096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spcBef>
                <a:spcPts val="300"/>
              </a:spcBef>
              <a:spcAft>
                <a:spcPts val="0"/>
              </a:spcAft>
              <a:defRPr sz="1600"/>
            </a:lvl2pPr>
            <a:lvl3pPr>
              <a:spcBef>
                <a:spcPts val="100"/>
              </a:spcBef>
              <a:spcAft>
                <a:spcPts val="0"/>
              </a:spcAft>
              <a:defRPr sz="1400"/>
            </a:lvl3pPr>
            <a:lvl4pPr>
              <a:spcBef>
                <a:spcPts val="100"/>
              </a:spcBef>
              <a:spcAft>
                <a:spcPts val="0"/>
              </a:spcAft>
              <a:defRPr sz="1200"/>
            </a:lvl4pPr>
            <a:lvl5pPr>
              <a:spcBef>
                <a:spcPts val="1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97B5FEF-D573-4FDD-95EC-377876D509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6675" y="2005063"/>
            <a:ext cx="10800000" cy="107300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200"/>
            </a:lvl1pPr>
            <a:lvl2pPr marL="265113" indent="0">
              <a:spcBef>
                <a:spcPts val="300"/>
              </a:spcBef>
              <a:spcAft>
                <a:spcPts val="0"/>
              </a:spcAft>
              <a:buNone/>
              <a:defRPr sz="1600"/>
            </a:lvl2pPr>
            <a:lvl3pPr>
              <a:spcBef>
                <a:spcPts val="100"/>
              </a:spcBef>
              <a:spcAft>
                <a:spcPts val="0"/>
              </a:spcAft>
              <a:defRPr sz="1400"/>
            </a:lvl3pPr>
            <a:lvl4pPr>
              <a:spcBef>
                <a:spcPts val="100"/>
              </a:spcBef>
              <a:spcAft>
                <a:spcPts val="0"/>
              </a:spcAft>
              <a:defRPr sz="1200"/>
            </a:lvl4pPr>
            <a:lvl5pPr>
              <a:spcBef>
                <a:spcPts val="1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51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orient="horz" pos="125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B550-713C-024B-AFE8-36C3DA3D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68" y="159119"/>
            <a:ext cx="10800000" cy="1026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5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0276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B550-713C-024B-AFE8-36C3DA3D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01" y="159119"/>
            <a:ext cx="10800000" cy="1026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364C26A6-5325-4EAE-A5E9-088C31C12BA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3301" y="1371600"/>
            <a:ext cx="10800000" cy="4965699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158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6006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B550-713C-024B-AFE8-36C3DA3D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01" y="159119"/>
            <a:ext cx="10800000" cy="1026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3B12624-0F0C-3944-93AD-1794E0CA2D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3301" y="1185636"/>
            <a:ext cx="10800000" cy="537153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>
              <a:buNone/>
              <a:defRPr sz="2200" baseline="0">
                <a:solidFill>
                  <a:schemeClr val="accent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93301" y="1722438"/>
            <a:ext cx="10800000" cy="43592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158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/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4363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B550-713C-024B-AFE8-36C3DA3D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3B12624-0F0C-3944-93AD-1794E0CA2D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3367" y="1090628"/>
            <a:ext cx="10800000" cy="63216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>
              <a:buNone/>
              <a:defRPr sz="2200" baseline="0">
                <a:solidFill>
                  <a:schemeClr val="accent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 anchor="b">
            <a:noAutofit/>
          </a:bodyPr>
          <a:lstStyle>
            <a:lvl1pPr marL="0" indent="0">
              <a:buNone/>
              <a:defRPr sz="1100">
                <a:latin typeface="Calibri"/>
                <a:cs typeface="Calibri"/>
              </a:defRPr>
            </a:lvl1pPr>
            <a:lvl2pPr marL="265113" indent="0">
              <a:buNone/>
              <a:defRPr sz="1200"/>
            </a:lvl2pPr>
            <a:lvl3pPr marL="571500" indent="0">
              <a:buNone/>
              <a:defRPr sz="1200"/>
            </a:lvl3pPr>
            <a:lvl4pPr marL="801688" indent="0">
              <a:buNone/>
              <a:defRPr sz="1200"/>
            </a:lvl4pPr>
            <a:lvl5pPr marL="1031875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7491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65C13F-7B3B-9D46-9DB5-F4DEC5956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090" y="1371600"/>
            <a:ext cx="10800000" cy="4707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93E81B20-8139-E841-A031-0AE03A0B2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25" y="159119"/>
            <a:ext cx="10800000" cy="1026518"/>
          </a:xfrm>
          <a:prstGeom prst="rect">
            <a:avLst/>
          </a:prstGeom>
        </p:spPr>
        <p:txBody>
          <a:bodyPr vert="horz" anchor="ctr" anchorCtr="0"/>
          <a:lstStyle/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00760" y="4782838"/>
            <a:ext cx="218965" cy="19269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1805139" y="5820487"/>
            <a:ext cx="210207" cy="1926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>
            <a:off x="11805139" y="5448489"/>
            <a:ext cx="210207" cy="192690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800760" y="6178960"/>
            <a:ext cx="218965" cy="19269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1805139" y="5110406"/>
            <a:ext cx="210207" cy="19269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>
            <a:off x="11805139" y="6511790"/>
            <a:ext cx="210207" cy="192690"/>
          </a:xfrm>
          <a:prstGeom prst="triangle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FFD556BC-330A-9644-883B-73B701F09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0167" y="6412650"/>
            <a:ext cx="546705" cy="365125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chemeClr val="accent1"/>
                </a:solidFill>
                <a:latin typeface="Calibri"/>
                <a:cs typeface="Calibri"/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60467" y="6385864"/>
            <a:ext cx="10299700" cy="0"/>
          </a:xfrm>
          <a:prstGeom prst="line">
            <a:avLst/>
          </a:prstGeom>
          <a:ln w="12700">
            <a:solidFill>
              <a:schemeClr val="accent6"/>
            </a:solidFill>
            <a:prstDash val="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98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ftr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b="1" kern="1200" smtClean="0">
          <a:solidFill>
            <a:schemeClr val="accent1"/>
          </a:solidFill>
          <a:latin typeface="Calibri"/>
          <a:ea typeface="+mj-ea"/>
          <a:cs typeface="Calibri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30188" marR="0" indent="-230188" algn="l" defTabSz="4572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2400" kern="1200">
          <a:solidFill>
            <a:schemeClr val="accent6"/>
          </a:solidFill>
          <a:latin typeface="Calibri"/>
          <a:ea typeface="+mn-ea"/>
          <a:cs typeface="Calibri"/>
        </a:defRPr>
      </a:lvl1pPr>
      <a:lvl2pPr marL="608013" indent="-342900" algn="l" defTabSz="457200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4"/>
        </a:buClr>
        <a:buFont typeface="Wingdings" charset="2"/>
        <a:buChar char="§"/>
        <a:tabLst/>
        <a:defRPr sz="2400" kern="1200">
          <a:solidFill>
            <a:schemeClr val="accent6"/>
          </a:solidFill>
          <a:latin typeface="Calibri"/>
          <a:ea typeface="+mn-ea"/>
          <a:cs typeface="Calibri"/>
        </a:defRPr>
      </a:lvl2pPr>
      <a:lvl3pPr marL="857250" indent="-285750" algn="l" defTabSz="457200" rtl="0" eaLnBrk="1" fontAlgn="base" hangingPunct="1">
        <a:lnSpc>
          <a:spcPct val="100000"/>
        </a:lnSpc>
        <a:spcBef>
          <a:spcPts val="100"/>
        </a:spcBef>
        <a:spcAft>
          <a:spcPct val="0"/>
        </a:spcAft>
        <a:buClr>
          <a:schemeClr val="accent3"/>
        </a:buClr>
        <a:buSzPct val="50000"/>
        <a:buFont typeface="Lucida Grande"/>
        <a:buChar char="▲"/>
        <a:tabLst/>
        <a:defRPr sz="2000" kern="1200">
          <a:solidFill>
            <a:schemeClr val="accent6"/>
          </a:solidFill>
          <a:latin typeface="Calibri"/>
          <a:ea typeface="+mn-ea"/>
          <a:cs typeface="Calibri"/>
        </a:defRPr>
      </a:lvl3pPr>
      <a:lvl4pPr marL="976313" indent="-174625" algn="l" defTabSz="457200" rtl="0" eaLnBrk="1" fontAlgn="base" hangingPunct="1">
        <a:lnSpc>
          <a:spcPct val="100000"/>
        </a:lnSpc>
        <a:spcBef>
          <a:spcPts val="100"/>
        </a:spcBef>
        <a:spcAft>
          <a:spcPct val="0"/>
        </a:spcAft>
        <a:buClr>
          <a:schemeClr val="accent1"/>
        </a:buClr>
        <a:buSzPct val="100000"/>
        <a:buFont typeface="Courier New"/>
        <a:buChar char="o"/>
        <a:tabLst/>
        <a:defRPr sz="1800" kern="1200">
          <a:solidFill>
            <a:schemeClr val="accent6"/>
          </a:solidFill>
          <a:latin typeface="Calibri"/>
          <a:ea typeface="+mn-ea"/>
          <a:cs typeface="Calibri"/>
        </a:defRPr>
      </a:lvl4pPr>
      <a:lvl5pPr marL="1200150" indent="-168275" algn="l" defTabSz="457200" rtl="0" eaLnBrk="1" fontAlgn="base" hangingPunct="1">
        <a:lnSpc>
          <a:spcPct val="100000"/>
        </a:lnSpc>
        <a:spcBef>
          <a:spcPts val="100"/>
        </a:spcBef>
        <a:spcAft>
          <a:spcPct val="0"/>
        </a:spcAft>
        <a:buClr>
          <a:schemeClr val="accent4"/>
        </a:buClr>
        <a:buSzPct val="50000"/>
        <a:buFont typeface="Wingdings" charset="2"/>
        <a:buChar char=""/>
        <a:tabLst/>
        <a:defRPr sz="1800" kern="1200">
          <a:solidFill>
            <a:schemeClr val="accent6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fif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chondroplasiaforum.com/register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F24D8D-B88D-FDF3-1A91-7FAE4AF8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1" y="2843784"/>
            <a:ext cx="10513243" cy="1828800"/>
          </a:xfrm>
        </p:spPr>
        <p:txBody>
          <a:bodyPr/>
          <a:lstStyle/>
          <a:p>
            <a:r>
              <a:rPr lang="en-GB" dirty="0"/>
              <a:t>Orthopaedic interventions in achondroplasia: </a:t>
            </a:r>
            <a:br>
              <a:rPr lang="en-GB" dirty="0"/>
            </a:br>
            <a:r>
              <a:rPr lang="en-GB" dirty="0"/>
              <a:t>Identifying optimal care for improved outcomes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14AEA-29FB-96CC-6A25-8E1AC454C3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7527B1-ABFE-B13D-361D-357DE954BE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Tuesday 29</a:t>
            </a:r>
            <a:r>
              <a:rPr lang="en-GB" baseline="30000" dirty="0"/>
              <a:t>th</a:t>
            </a:r>
            <a:r>
              <a:rPr lang="en-GB" dirty="0"/>
              <a:t> October 2024</a:t>
            </a:r>
          </a:p>
        </p:txBody>
      </p:sp>
    </p:spTree>
    <p:extLst>
      <p:ext uri="{BB962C8B-B14F-4D97-AF65-F5344CB8AC3E}">
        <p14:creationId xmlns:p14="http://schemas.microsoft.com/office/powerpoint/2010/main" val="374771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C14A-E61F-2916-C1B7-17C44EE4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67" y="159119"/>
            <a:ext cx="10800000" cy="1026518"/>
          </a:xfrm>
        </p:spPr>
        <p:txBody>
          <a:bodyPr/>
          <a:lstStyle/>
          <a:p>
            <a:r>
              <a:rPr lang="en-GB" dirty="0"/>
              <a:t>Most respondents found this workshop useful and that the content met their learning expectations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99C01-4400-0375-5CB4-1BBD15A63F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224" y="6342578"/>
            <a:ext cx="10294938" cy="408330"/>
          </a:xfrm>
        </p:spPr>
        <p:txBody>
          <a:bodyPr/>
          <a:lstStyle/>
          <a:p>
            <a:r>
              <a:rPr lang="en-GB" dirty="0"/>
              <a:t>Based on data from 10 respondents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9D994-BF29-DC7E-D0A9-E8B26840E0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fld id="{8500DCEC-28A8-7749-91A1-9345F35C432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0" name="Content Placeholder 16">
            <a:extLst>
              <a:ext uri="{FF2B5EF4-FFF2-40B4-BE49-F238E27FC236}">
                <a16:creationId xmlns:a16="http://schemas.microsoft.com/office/drawing/2014/main" id="{F061D26F-C851-82F6-FB13-94153E5040C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93738" y="1374775"/>
          <a:ext cx="5181600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16">
            <a:extLst>
              <a:ext uri="{FF2B5EF4-FFF2-40B4-BE49-F238E27FC236}">
                <a16:creationId xmlns:a16="http://schemas.microsoft.com/office/drawing/2014/main" id="{B87FB0C2-DE48-9A90-2C17-8CD11CD5337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315075" y="1374775"/>
          <a:ext cx="5181600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100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651B9-13C4-CD38-A328-8D4126B9F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DAA7-E766-1791-BCD6-7B0F3901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 panose="020F0502020204030204" pitchFamily="34" charset="0"/>
              </a:rPr>
              <a:t>Over 75% of respondents found all presentations to be </a:t>
            </a:r>
            <a:br>
              <a:rPr lang="en-GB" dirty="0">
                <a:ea typeface="Calibri" panose="020F0502020204030204" pitchFamily="34" charset="0"/>
              </a:rPr>
            </a:br>
            <a:r>
              <a:rPr lang="en-GB" dirty="0">
                <a:ea typeface="Calibri" panose="020F0502020204030204" pitchFamily="34" charset="0"/>
              </a:rPr>
              <a:t>good or excellent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F129FC-B227-D2F9-E4FC-53EB14928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300CD-90BC-D17C-8EDC-242A553101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A2686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Percentages are based on the number of respondents for each session: Dr Philip Kunkel, 10 responses; Dr Carmen Vleggeert-Landkamp, 10 responses; Dr Simone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Riganti</a:t>
            </a:r>
            <a:r>
              <a:rPr lang="en-GB" sz="1100" dirty="0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9 responses; Dr Antonio Leiva-Gea, 8 responses.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8EB2CD1-68DA-BB7F-5512-471D4C67A9D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96913" y="1370013"/>
          <a:ext cx="10799762" cy="471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3336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A021-DE6E-FA97-BA53-5F586407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68" y="159119"/>
            <a:ext cx="10800000" cy="1026518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Feedback from Attendees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4ECC9-7279-9C31-3034-6A5FDC3B0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225" y="6342578"/>
            <a:ext cx="10294938" cy="40833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aspects of this event feedback from 8 attendees, other feedback from 3 attendees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6B84A7-58B4-C0AD-159F-EE64F96B7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79389" y="6412650"/>
            <a:ext cx="388999" cy="365125"/>
          </a:xfrm>
        </p:spPr>
        <p:txBody>
          <a:bodyPr/>
          <a:lstStyle/>
          <a:p>
            <a:fld id="{8500DCEC-28A8-7749-91A1-9345F35C432D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44E69-A69D-4FDA-BEFD-D479A98B70C0}"/>
              </a:ext>
            </a:extLst>
          </p:cNvPr>
          <p:cNvSpPr txBox="1"/>
          <p:nvPr/>
        </p:nvSpPr>
        <p:spPr>
          <a:xfrm>
            <a:off x="962414" y="1342523"/>
            <a:ext cx="458658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1" algn="ctr"/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1F3C4AC-8FDD-9B7C-19B6-17BE32F2B6A2}"/>
              </a:ext>
            </a:extLst>
          </p:cNvPr>
          <p:cNvSpPr/>
          <p:nvPr/>
        </p:nvSpPr>
        <p:spPr>
          <a:xfrm>
            <a:off x="687735" y="980728"/>
            <a:ext cx="4824536" cy="4248472"/>
          </a:xfrm>
          <a:prstGeom prst="wedgeRoundRectCallout">
            <a:avLst>
              <a:gd name="adj1" fmla="val -45410"/>
              <a:gd name="adj2" fmla="val 67238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aspects of this event: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Spinal stenosis management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 on spinal interventions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Interaction and listening to experts about this condition/pathology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Interaction!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Hearing research and experiences from across Europe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Orthopaedic input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54DC402-B093-73F2-18D7-F260D9F7757A}"/>
              </a:ext>
            </a:extLst>
          </p:cNvPr>
          <p:cNvSpPr/>
          <p:nvPr/>
        </p:nvSpPr>
        <p:spPr>
          <a:xfrm>
            <a:off x="6096000" y="980728"/>
            <a:ext cx="5400675" cy="1296144"/>
          </a:xfrm>
          <a:prstGeom prst="wedgeRoundRectCallout">
            <a:avLst>
              <a:gd name="adj1" fmla="val -3530"/>
              <a:gd name="adj2" fmla="val 7180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Japan is 8 hours ahead of CET so if you could start a little bit earlier it would be very helpful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CDB642C-9B64-DAD0-9A2C-2C5CE5AAFAC6}"/>
              </a:ext>
            </a:extLst>
          </p:cNvPr>
          <p:cNvSpPr/>
          <p:nvPr/>
        </p:nvSpPr>
        <p:spPr>
          <a:xfrm>
            <a:off x="6095865" y="2888940"/>
            <a:ext cx="5400675" cy="1296144"/>
          </a:xfrm>
          <a:prstGeom prst="wedgeRoundRectCallout">
            <a:avLst>
              <a:gd name="adj1" fmla="val 3168"/>
              <a:gd name="adj2" fmla="val 78005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you the next time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779AEBE-A276-AE26-F3DA-23E56CEFAC2D}"/>
              </a:ext>
            </a:extLst>
          </p:cNvPr>
          <p:cNvSpPr/>
          <p:nvPr/>
        </p:nvSpPr>
        <p:spPr>
          <a:xfrm>
            <a:off x="6096000" y="4797152"/>
            <a:ext cx="5400675" cy="1296144"/>
          </a:xfrm>
          <a:prstGeom prst="wedgeRoundRectCallout">
            <a:avLst>
              <a:gd name="adj1" fmla="val -3530"/>
              <a:gd name="adj2" fmla="val 71803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- it was informative and productive</a:t>
            </a:r>
          </a:p>
        </p:txBody>
      </p:sp>
    </p:spTree>
    <p:extLst>
      <p:ext uri="{BB962C8B-B14F-4D97-AF65-F5344CB8AC3E}">
        <p14:creationId xmlns:p14="http://schemas.microsoft.com/office/powerpoint/2010/main" val="148716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BA801-72D7-F2FE-3A7F-8FEE802D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5" y="159119"/>
            <a:ext cx="10800000" cy="1026518"/>
          </a:xfrm>
        </p:spPr>
        <p:txBody>
          <a:bodyPr anchor="ctr">
            <a:normAutofit/>
          </a:bodyPr>
          <a:lstStyle/>
          <a:p>
            <a:r>
              <a:rPr lang="en-GB" dirty="0"/>
              <a:t>Objectives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284A43-35D1-143B-1D98-A0D3FD08B8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36163" y="6412650"/>
            <a:ext cx="532226" cy="365125"/>
          </a:xfrm>
        </p:spPr>
        <p:txBody>
          <a:bodyPr anchor="b">
            <a:normAutofit/>
          </a:bodyPr>
          <a:lstStyle/>
          <a:p>
            <a:pPr lvl="0">
              <a:spcAft>
                <a:spcPts val="600"/>
              </a:spcAft>
            </a:pPr>
            <a:fld id="{8500DCEC-28A8-7749-91A1-9345F35C432D}" type="slidenum">
              <a:rPr lang="en-US" noProof="0" smtClean="0"/>
              <a:pPr lvl="0">
                <a:spcAft>
                  <a:spcPts val="600"/>
                </a:spcAft>
              </a:pPr>
              <a:t>2</a:t>
            </a:fld>
            <a:endParaRPr lang="en-US" noProof="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6916E90-514F-FE15-B72A-C508CB7C64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224" y="6386790"/>
            <a:ext cx="10294938" cy="40833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0E55D1A-3AB8-D0E5-8DC1-052134A32755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96913" y="1370013"/>
          <a:ext cx="10799762" cy="471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phic 10" descr="Head with gears with solid fill">
            <a:extLst>
              <a:ext uri="{FF2B5EF4-FFF2-40B4-BE49-F238E27FC236}">
                <a16:creationId xmlns:a16="http://schemas.microsoft.com/office/drawing/2014/main" id="{BD2EE995-A94D-22FE-53B8-6CE74F5273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3884" y="1695087"/>
            <a:ext cx="792000" cy="792000"/>
          </a:xfrm>
          <a:prstGeom prst="rect">
            <a:avLst/>
          </a:prstGeom>
        </p:spPr>
      </p:pic>
      <p:pic>
        <p:nvPicPr>
          <p:cNvPr id="14" name="Graphic 13" descr="Magnifying glass with solid fill">
            <a:extLst>
              <a:ext uri="{FF2B5EF4-FFF2-40B4-BE49-F238E27FC236}">
                <a16:creationId xmlns:a16="http://schemas.microsoft.com/office/drawing/2014/main" id="{F2BEEBC4-AF15-C218-D4B3-638B924AA8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47951" y="2782014"/>
            <a:ext cx="792000" cy="792000"/>
          </a:xfrm>
          <a:prstGeom prst="rect">
            <a:avLst/>
          </a:prstGeom>
        </p:spPr>
      </p:pic>
      <p:pic>
        <p:nvPicPr>
          <p:cNvPr id="16" name="Graphic 15" descr="Meeting with solid fill">
            <a:extLst>
              <a:ext uri="{FF2B5EF4-FFF2-40B4-BE49-F238E27FC236}">
                <a16:creationId xmlns:a16="http://schemas.microsoft.com/office/drawing/2014/main" id="{8B9031EF-9694-EEA4-0EE9-9F54711E83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46321" y="3886196"/>
            <a:ext cx="792000" cy="792000"/>
          </a:xfrm>
          <a:prstGeom prst="rect">
            <a:avLst/>
          </a:prstGeom>
        </p:spPr>
      </p:pic>
      <p:pic>
        <p:nvPicPr>
          <p:cNvPr id="18" name="Graphic 17" descr="Hospital with solid fill">
            <a:extLst>
              <a:ext uri="{FF2B5EF4-FFF2-40B4-BE49-F238E27FC236}">
                <a16:creationId xmlns:a16="http://schemas.microsoft.com/office/drawing/2014/main" id="{78332B3A-DA53-F573-3C3F-3543D047C6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4699" y="4955876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2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26B9-A443-8F05-9440-C2F01A8F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D93E40-5B16-51AD-C1FC-D7FBD2BCD3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0DCEC-28A8-7749-91A1-9345F35C43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26F9A8-4516-FB54-215B-B99DD100BA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6CF7BAE-DC40-A5EE-62D9-2F5AB8DEB91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94720175"/>
              </p:ext>
            </p:extLst>
          </p:nvPr>
        </p:nvGraphicFramePr>
        <p:xfrm>
          <a:off x="696913" y="1370013"/>
          <a:ext cx="10799761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83263">
                  <a:extLst>
                    <a:ext uri="{9D8B030D-6E8A-4147-A177-3AD203B41FA5}">
                      <a16:colId xmlns:a16="http://schemas.microsoft.com/office/drawing/2014/main" val="3422129065"/>
                    </a:ext>
                  </a:extLst>
                </a:gridCol>
                <a:gridCol w="3816498">
                  <a:extLst>
                    <a:ext uri="{9D8B030D-6E8A-4147-A177-3AD203B41FA5}">
                      <a16:colId xmlns:a16="http://schemas.microsoft.com/office/drawing/2014/main" val="39366646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GB" sz="1800" kern="12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Orthopaedic interventions in achondroplasia: Identifying optimal care for improved outcomes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7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Orthopaedic interventions for spinal deformity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 Philip Kunkel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4854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Surgery for spinal stenosis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 Carmen Vleggeert-Landkamp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29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Corrective surgery for upper limbs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Dr Simone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Riganti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530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Corrective surgery for lower limbs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Dr Antonio Leiva-Gea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7798533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80554C75-F93B-8857-6131-CEA62D3EF12D}"/>
              </a:ext>
            </a:extLst>
          </p:cNvPr>
          <p:cNvSpPr>
            <a:spLocks noChangeAspect="1"/>
          </p:cNvSpPr>
          <p:nvPr/>
        </p:nvSpPr>
        <p:spPr>
          <a:xfrm>
            <a:off x="983432" y="3681028"/>
            <a:ext cx="1980000" cy="1980000"/>
          </a:xfrm>
          <a:prstGeom prst="ellipse">
            <a:avLst/>
          </a:prstGeom>
          <a:blipFill rotWithShape="1">
            <a:blip r:embed="rId2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7F28D3-555E-432D-68DD-60723AAFB49F}"/>
              </a:ext>
            </a:extLst>
          </p:cNvPr>
          <p:cNvSpPr>
            <a:spLocks noChangeAspect="1"/>
          </p:cNvSpPr>
          <p:nvPr/>
        </p:nvSpPr>
        <p:spPr>
          <a:xfrm>
            <a:off x="3623725" y="3681028"/>
            <a:ext cx="1980000" cy="1980000"/>
          </a:xfrm>
          <a:prstGeom prst="ellipse">
            <a:avLst/>
          </a:prstGeom>
          <a:blipFill rotWithShape="1">
            <a:blip r:embed="rId3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5BE4C2-ABCE-2DD3-4D40-D848C363F56D}"/>
              </a:ext>
            </a:extLst>
          </p:cNvPr>
          <p:cNvSpPr>
            <a:spLocks noChangeAspect="1"/>
          </p:cNvSpPr>
          <p:nvPr/>
        </p:nvSpPr>
        <p:spPr>
          <a:xfrm>
            <a:off x="6264018" y="3681028"/>
            <a:ext cx="1980000" cy="1980000"/>
          </a:xfrm>
          <a:prstGeom prst="ellipse">
            <a:avLst/>
          </a:prstGeom>
          <a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A29C7F-F509-14BD-82FB-2127A72713CB}"/>
              </a:ext>
            </a:extLst>
          </p:cNvPr>
          <p:cNvGrpSpPr/>
          <p:nvPr/>
        </p:nvGrpSpPr>
        <p:grpSpPr>
          <a:xfrm>
            <a:off x="8904312" y="3681028"/>
            <a:ext cx="1980000" cy="1980220"/>
            <a:chOff x="8904312" y="3681028"/>
            <a:chExt cx="1980000" cy="198022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D092D64-1612-45A2-BAD5-C721CA0AA3B7}"/>
                </a:ext>
              </a:extLst>
            </p:cNvPr>
            <p:cNvSpPr/>
            <p:nvPr/>
          </p:nvSpPr>
          <p:spPr>
            <a:xfrm>
              <a:off x="8904312" y="3681248"/>
              <a:ext cx="1980000" cy="1980000"/>
            </a:xfrm>
            <a:prstGeom prst="ellipse">
              <a:avLst/>
            </a:prstGeom>
            <a:solidFill>
              <a:srgbClr val="EEE2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FF284C8-2665-0965-3545-FD2F75AC8D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54532" y="3681028"/>
              <a:ext cx="1336432" cy="1980000"/>
            </a:xfrm>
            <a:prstGeom prst="ellipse">
              <a:avLst/>
            </a:prstGeom>
            <a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204" r="-21952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45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D801D-9B8C-3C11-8B80-AD05C97E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DA7E5D-E586-1D42-6011-B975EB47E5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kern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142E61-E33F-7B8A-5D07-9C109B6926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A68B40-6705-6210-5B31-E911C02996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accent3"/>
                </a:solidFill>
              </a:rPr>
              <a:t>Orthopaedic interventions for spinal deformity</a:t>
            </a:r>
          </a:p>
          <a:p>
            <a:r>
              <a:rPr lang="en-GB" sz="1800" dirty="0"/>
              <a:t>Regular follow-ups are necessary to maximise surgical efficacy and prevent late intervention</a:t>
            </a:r>
          </a:p>
          <a:p>
            <a:r>
              <a:rPr lang="en-GB" sz="1800" dirty="0"/>
              <a:t>Brace therapy can be useful non-surgical option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accent3"/>
                </a:solidFill>
              </a:rPr>
              <a:t>Surgery for spinal stenosis </a:t>
            </a:r>
          </a:p>
          <a:p>
            <a:r>
              <a:rPr lang="en-GB" sz="1800" dirty="0"/>
              <a:t>Degenerated lumbar spine in achondroplasia can result in decreased pelvic tilt to compensate</a:t>
            </a:r>
          </a:p>
          <a:p>
            <a:r>
              <a:rPr lang="en-GB" sz="1800" dirty="0"/>
              <a:t>Lower lumbar spinal stenosis can be attributed to the decreased pelvic tilt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accent3"/>
                </a:solidFill>
              </a:rPr>
              <a:t>Corrective surgery for upper limbs</a:t>
            </a:r>
          </a:p>
          <a:p>
            <a:r>
              <a:rPr lang="en-GB" sz="1800" dirty="0"/>
              <a:t>Upper limb corrective surgery has been found to be relatively safe and leads to improved quality of life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accent3"/>
                </a:solidFill>
              </a:rPr>
              <a:t>Corrective surgery for lower limbs</a:t>
            </a:r>
          </a:p>
          <a:p>
            <a:r>
              <a:rPr lang="en-GB" sz="1800" dirty="0"/>
              <a:t>Common interventions in childhood and adolescence include correcting malalignment and limb lengthening</a:t>
            </a:r>
          </a:p>
          <a:p>
            <a:r>
              <a:rPr lang="en-GB" sz="1800" dirty="0"/>
              <a:t>Adult patients are frequently overlooked and frequently require surgery, including prosthesis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2500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4C7DB-D14F-38E4-8441-724FB66A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EAF Guiding Principles for Orthopaedic Interventions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86D902-B63A-FEE6-2718-73CC7D512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GB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GB" kern="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9A38245-688F-2D00-82EC-D909BCC54DF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2598469"/>
              </p:ext>
            </p:extLst>
          </p:nvPr>
        </p:nvGraphicFramePr>
        <p:xfrm>
          <a:off x="696119" y="1116672"/>
          <a:ext cx="10800000" cy="4064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3677199323"/>
                    </a:ext>
                  </a:extLst>
                </a:gridCol>
                <a:gridCol w="10044000">
                  <a:extLst>
                    <a:ext uri="{9D8B030D-6E8A-4147-A177-3AD203B41FA5}">
                      <a16:colId xmlns:a16="http://schemas.microsoft.com/office/drawing/2014/main" val="1972279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Six guiding principles were developed prior to the workshop; these were presented, discussed and amended and approved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319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Guiding Principle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8904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Non-surgical approaches, supported by an MDT, should be prioritised whenever possible to avoid unnecessary surgical interventions; this may involve parental education around handling, medical therapy, physiotherapy, brace therapy and weight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0200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Early identification and regular monitoring of spinal deformities in achondroplasia is essential. Non-surgical management should be prioritised, and surgery reserved for either progressive deformities or neurological deficit leading to impaired function. Surgery should be performed in a highly specialised centre experienced with achondroplasia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Lifestyle interventions, such as body weight control and physical activity, should be considered to reduce the risk of symptomatic spinal stenosis, and to avoid surgery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9110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Upper limb lengthening surgery can be considered to improve health-related quality of life, functionality, and proportionality. Comprehensive evaluation by an experienced MDT should be carried out prior to any surgical intervention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45694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Lower limbs should be monitored for signs of deformity in children, and surgical interventions considered if functionality is reduced, or if the severity of pain is interfering with physical activity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6191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 surgery care should be coordinated with the MDT to ensure rehabilitation planning and execution with the aim of restoring functionality, preventing complications, promoting recovery and avoiding future surgeries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94780586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C4AFA-7929-F208-C552-DE66DB937E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26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D9C4-DBA2-DA5C-2CC7-37B14ADB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55DCCC-8824-EC27-D6FC-74CB9F9F5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0DCEC-28A8-7749-91A1-9345F35C432D}" type="slidenum">
              <a:rPr lang="en-US" kern="0" smtClean="0"/>
              <a:pPr/>
              <a:t>6</a:t>
            </a:fld>
            <a:endParaRPr lang="en-US" kern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BAA0C6-28E2-A9D6-8062-07D421058B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C0F1EB-14B6-22CE-313C-F600B7E2AA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000" y="1412776"/>
            <a:ext cx="6762425" cy="390086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Guiding Principles in this workshop will help establish a standard practice for orthopaedic interventions in achondroplasia</a:t>
            </a:r>
          </a:p>
          <a:p>
            <a:r>
              <a:rPr lang="en-GB" dirty="0"/>
              <a:t>Keep an eye out for our manuscript capturing the outcomes of the workshop!</a:t>
            </a:r>
          </a:p>
          <a:p>
            <a:r>
              <a:rPr lang="en-GB" dirty="0"/>
              <a:t>The EAF will soon be evolving to the IAF, with an expanded steering committee and focus to include related conditions</a:t>
            </a:r>
          </a:p>
          <a:p>
            <a:r>
              <a:rPr lang="en-GB" dirty="0"/>
              <a:t>Make sure you follow us on X (formerly Twitter)@ACHONforum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65EF76-D6A9-56A5-7BDA-94190C247A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Register at the EAF website to be notified about our next workshop</a:t>
            </a:r>
            <a:br>
              <a:rPr lang="en-GB" dirty="0"/>
            </a:b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achondroplasiaforum.com/register</a:t>
            </a:r>
            <a:endParaRPr lang="en-GB" dirty="0"/>
          </a:p>
        </p:txBody>
      </p:sp>
      <p:pic>
        <p:nvPicPr>
          <p:cNvPr id="9" name="Picture 8" descr="A black background with white text and red and white letters&#10;&#10;Description automatically generated">
            <a:extLst>
              <a:ext uri="{FF2B5EF4-FFF2-40B4-BE49-F238E27FC236}">
                <a16:creationId xmlns:a16="http://schemas.microsoft.com/office/drawing/2014/main" id="{F2519E4D-EE1F-1A4A-40F9-C4FC1599A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1370722"/>
            <a:ext cx="4032523" cy="16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7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8604-65F7-A14A-A1CC-AF1F7C9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5B74B-9536-E702-19F5-6D5E8AC15A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A3C04-ADA4-20E8-F9BC-45BA57FFB5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4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D941-D3EB-EFF4-67DD-CCCB6DC6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5" y="159119"/>
            <a:ext cx="10800000" cy="1026518"/>
          </a:xfrm>
        </p:spPr>
        <p:txBody>
          <a:bodyPr/>
          <a:lstStyle/>
          <a:p>
            <a:r>
              <a:rPr lang="en-GB" dirty="0"/>
              <a:t>Attendance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F6E2C-9273-1E66-3D2F-7F67BDB5ED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36163" y="6412650"/>
            <a:ext cx="532226" cy="365125"/>
          </a:xfrm>
        </p:spPr>
        <p:txBody>
          <a:bodyPr/>
          <a:lstStyle/>
          <a:p>
            <a:fld id="{8500DCEC-28A8-7749-91A1-9345F35C432D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9FFF143-51AC-04EC-E814-4DFC774400F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4396876"/>
              </p:ext>
            </p:extLst>
          </p:nvPr>
        </p:nvGraphicFramePr>
        <p:xfrm>
          <a:off x="1199456" y="1484784"/>
          <a:ext cx="9792000" cy="243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000">
                  <a:extLst>
                    <a:ext uri="{9D8B030D-6E8A-4147-A177-3AD203B41FA5}">
                      <a16:colId xmlns:a16="http://schemas.microsoft.com/office/drawing/2014/main" val="1357274855"/>
                    </a:ext>
                  </a:extLst>
                </a:gridCol>
                <a:gridCol w="4896000">
                  <a:extLst>
                    <a:ext uri="{9D8B030D-6E8A-4147-A177-3AD203B41FA5}">
                      <a16:colId xmlns:a16="http://schemas.microsoft.com/office/drawing/2014/main" val="1864817803"/>
                    </a:ext>
                  </a:extLst>
                </a:gridCol>
              </a:tblGrid>
              <a:tr h="487098">
                <a:tc>
                  <a:txBody>
                    <a:bodyPr/>
                    <a:lstStyle/>
                    <a:p>
                      <a:r>
                        <a:rPr lang="en-GB" sz="2000" b="1" dirty="0"/>
                        <a:t>Number of attendees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A2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30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05114"/>
                  </a:ext>
                </a:extLst>
              </a:tr>
              <a:tr h="487098">
                <a:tc>
                  <a:txBody>
                    <a:bodyPr/>
                    <a:lstStyle/>
                    <a:p>
                      <a:pPr lvl="1" algn="r"/>
                      <a:r>
                        <a:rPr lang="en-GB" sz="2000" dirty="0"/>
                        <a:t>HCP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25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25</a:t>
                      </a:r>
                      <a:endParaRPr lang="en-GB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685899"/>
                  </a:ext>
                </a:extLst>
              </a:tr>
              <a:tr h="487098"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PAG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25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</a:t>
                      </a:r>
                      <a:endParaRPr lang="en-GB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8771133"/>
                  </a:ext>
                </a:extLst>
              </a:tr>
              <a:tr h="487098">
                <a:tc>
                  <a:txBody>
                    <a:bodyPr/>
                    <a:lstStyle/>
                    <a:p>
                      <a:pPr algn="r"/>
                      <a:r>
                        <a:rPr lang="en-GB" sz="2000" dirty="0"/>
                        <a:t>Industry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25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873204"/>
                  </a:ext>
                </a:extLst>
              </a:tr>
              <a:tr h="487098">
                <a:tc>
                  <a:txBody>
                    <a:bodyPr/>
                    <a:lstStyle/>
                    <a:p>
                      <a:r>
                        <a:rPr lang="en-GB" sz="2000" b="1" dirty="0"/>
                        <a:t>Number of countries represented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15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368597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0BA43-D8BC-247A-1F70-146BFBC8DA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1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DE1F-A36B-5EF9-0A43-79F2D359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respondents found the event to be good quality and well organised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8CCCE1B-D3A3-0FB2-B043-13688FCAB6C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93738" y="1374775"/>
          <a:ext cx="5181600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806DFD1-5332-6422-BDCB-0CB7829C93A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315075" y="1374775"/>
          <a:ext cx="5181600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33704-E7C8-2843-BB85-EA9EAE6EED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Based on data from 10 respondents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B1CE8-D512-2F62-F1B7-035098817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500DCEC-28A8-7749-91A1-9345F35C432D}" type="slidenum">
              <a:rPr lang="en-US" kern="0" smtClea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83952568"/>
      </p:ext>
    </p:extLst>
  </p:cSld>
  <p:clrMapOvr>
    <a:masterClrMapping/>
  </p:clrMapOvr>
</p:sld>
</file>

<file path=ppt/theme/theme1.xml><?xml version="1.0" encoding="utf-8"?>
<a:theme xmlns:a="http://schemas.openxmlformats.org/drawingml/2006/main" name="1_EAF PPT Template">
  <a:themeElements>
    <a:clrScheme name="Custom 1 1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DA2686"/>
      </a:accent1>
      <a:accent2>
        <a:srgbClr val="F05B00"/>
      </a:accent2>
      <a:accent3>
        <a:srgbClr val="7E3C9B"/>
      </a:accent3>
      <a:accent4>
        <a:srgbClr val="E50043"/>
      </a:accent4>
      <a:accent5>
        <a:srgbClr val="3E3F96"/>
      </a:accent5>
      <a:accent6>
        <a:srgbClr val="646464"/>
      </a:accent6>
      <a:hlink>
        <a:srgbClr val="002E56"/>
      </a:hlink>
      <a:folHlink>
        <a:srgbClr val="64646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/>
      <a:bodyPr wrap="non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i="0" u="none" strike="noStrike" kern="1200" spc="0" normalizeH="0" baseline="0" noProof="0" dirty="0" err="1" smtClean="0">
            <a:ln>
              <a:noFill/>
            </a:ln>
            <a:solidFill>
              <a:schemeClr val="tx2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on Harris Intro Slides v1.4.pptx" id="{F5282FB6-8795-4AD2-9136-1BA17F065941}" vid="{3299993C-FACA-4208-AD84-DEF842106C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</TotalTime>
  <Words>794</Words>
  <Application>Microsoft Office PowerPoint</Application>
  <PresentationFormat>Widescreen</PresentationFormat>
  <Paragraphs>100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Courier New</vt:lpstr>
      <vt:lpstr>Lucida Grande</vt:lpstr>
      <vt:lpstr>Symbol</vt:lpstr>
      <vt:lpstr>Wingdings</vt:lpstr>
      <vt:lpstr>1_EAF PPT Template</vt:lpstr>
      <vt:lpstr>Orthopaedic interventions in achondroplasia:  Identifying optimal care for improved outcomes</vt:lpstr>
      <vt:lpstr>Objectives </vt:lpstr>
      <vt:lpstr>Agenda</vt:lpstr>
      <vt:lpstr>Presentation Summary</vt:lpstr>
      <vt:lpstr>EAF Guiding Principles for Orthopaedic Interventions</vt:lpstr>
      <vt:lpstr>Summary</vt:lpstr>
      <vt:lpstr>Evaluations</vt:lpstr>
      <vt:lpstr>Attendance</vt:lpstr>
      <vt:lpstr>Most respondents found the event to be good quality and well organised</vt:lpstr>
      <vt:lpstr>Most respondents found this workshop useful and that the content met their learning expectations</vt:lpstr>
      <vt:lpstr>Over 75% of respondents found all presentations to be  good or excellent</vt:lpstr>
      <vt:lpstr>Feedback from Attendees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Outcomes in a New Era of Achondroplasia Treatment</dc:title>
  <dc:creator>Alex Hutchings</dc:creator>
  <cp:lastModifiedBy>Alex Hutchings</cp:lastModifiedBy>
  <cp:revision>33</cp:revision>
  <dcterms:created xsi:type="dcterms:W3CDTF">2024-04-10T08:33:17Z</dcterms:created>
  <dcterms:modified xsi:type="dcterms:W3CDTF">2024-10-31T15:07:46Z</dcterms:modified>
</cp:coreProperties>
</file>